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1"/>
    <p:sldMasterId id="2147483695" r:id="rId2"/>
  </p:sldMasterIdLst>
  <p:notesMasterIdLst>
    <p:notesMasterId r:id="rId20"/>
  </p:notesMasterIdLst>
  <p:sldIdLst>
    <p:sldId id="268" r:id="rId3"/>
    <p:sldId id="270" r:id="rId4"/>
    <p:sldId id="267" r:id="rId5"/>
    <p:sldId id="271" r:id="rId6"/>
    <p:sldId id="285" r:id="rId7"/>
    <p:sldId id="266" r:id="rId8"/>
    <p:sldId id="283" r:id="rId9"/>
    <p:sldId id="284" r:id="rId10"/>
    <p:sldId id="286" r:id="rId11"/>
    <p:sldId id="282" r:id="rId12"/>
    <p:sldId id="269" r:id="rId13"/>
    <p:sldId id="281" r:id="rId14"/>
    <p:sldId id="274" r:id="rId15"/>
    <p:sldId id="273" r:id="rId16"/>
    <p:sldId id="272" r:id="rId17"/>
    <p:sldId id="287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7EFF5-008F-4671-BBDA-5FB7235DA399}" v="105" dt="2023-03-24T07:50:03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3A9B2-B70F-B044-A7DC-965C22B13B77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4A9F0-6607-CC4B-9B34-429DECDC2A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2021.jaarverslag.alliander.com/FbContent.ashx/pub_1086/downloads/v220616104646/Alliander_Annual_Report_2021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GhH6s_GFp4Wm9YW3rnoHV4cnLRAkT7auzHLc0T_QMrI/edit#slide=id.gb965c7571a_3_86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Time </a:t>
            </a:r>
            <a:r>
              <a:rPr lang="nl-NL" err="1"/>
              <a:t>total</a:t>
            </a:r>
            <a:r>
              <a:rPr lang="nl-NL"/>
              <a:t>: 45 minutes</a:t>
            </a:r>
          </a:p>
          <a:p>
            <a:r>
              <a:rPr lang="nl-NL"/>
              <a:t>Presentation: 30 minutes</a:t>
            </a:r>
          </a:p>
          <a:p>
            <a:r>
              <a:rPr lang="nl-NL"/>
              <a:t>Q&amp;A: 15 minutes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7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Annual report 2021 (alliander.com)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9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Why</a:t>
            </a:r>
            <a:r>
              <a:rPr lang="nl-NL"/>
              <a:t> </a:t>
            </a:r>
            <a:r>
              <a:rPr lang="nl-NL" err="1"/>
              <a:t>virtualisation</a:t>
            </a:r>
            <a:r>
              <a:rPr lang="nl-NL"/>
              <a:t>?</a:t>
            </a:r>
          </a:p>
          <a:p>
            <a:r>
              <a:rPr lang="nl-NL" err="1"/>
              <a:t>Less</a:t>
            </a:r>
            <a:r>
              <a:rPr lang="nl-NL"/>
              <a:t> hardware </a:t>
            </a:r>
            <a:r>
              <a:rPr lang="nl-NL" err="1"/>
              <a:t>complexity</a:t>
            </a:r>
            <a:endParaRPr lang="nl-NL"/>
          </a:p>
          <a:p>
            <a:r>
              <a:rPr lang="nl-NL"/>
              <a:t>Take </a:t>
            </a:r>
            <a:r>
              <a:rPr lang="nl-NL" err="1"/>
              <a:t>advantages</a:t>
            </a:r>
            <a:r>
              <a:rPr lang="nl-NL"/>
              <a:t> of </a:t>
            </a:r>
            <a:r>
              <a:rPr lang="nl-NL" err="1"/>
              <a:t>generic</a:t>
            </a:r>
            <a:r>
              <a:rPr lang="nl-NL"/>
              <a:t> computing power (</a:t>
            </a:r>
            <a:r>
              <a:rPr lang="nl-NL" err="1"/>
              <a:t>economy</a:t>
            </a:r>
            <a:r>
              <a:rPr lang="nl-NL"/>
              <a:t> of </a:t>
            </a:r>
            <a:r>
              <a:rPr lang="nl-NL" err="1"/>
              <a:t>scale</a:t>
            </a:r>
            <a:r>
              <a:rPr lang="nl-NL"/>
              <a:t>)</a:t>
            </a:r>
          </a:p>
          <a:p>
            <a:r>
              <a:rPr lang="nl-NL" err="1"/>
              <a:t>Less</a:t>
            </a:r>
            <a:r>
              <a:rPr lang="nl-NL"/>
              <a:t> </a:t>
            </a:r>
            <a:r>
              <a:rPr lang="nl-NL" err="1"/>
              <a:t>vendor</a:t>
            </a:r>
            <a:r>
              <a:rPr lang="nl-NL"/>
              <a:t> </a:t>
            </a:r>
            <a:r>
              <a:rPr lang="nl-NL" err="1"/>
              <a:t>dependent</a:t>
            </a:r>
            <a:endParaRPr lang="nl-NL"/>
          </a:p>
          <a:p>
            <a:r>
              <a:rPr lang="nl-NL"/>
              <a:t>More room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innovation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19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Why Open Source Talking Points - Google </a:t>
            </a:r>
            <a:r>
              <a:rPr lang="en-US" err="1">
                <a:hlinkClick r:id="rId3"/>
              </a:rPr>
              <a:t>Presentaties</a:t>
            </a:r>
            <a:endParaRPr lang="en-US"/>
          </a:p>
          <a:p>
            <a:endParaRPr lang="en-US"/>
          </a:p>
          <a:p>
            <a:r>
              <a:rPr lang="en-US"/>
              <a:t>It is used everywhere, 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0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Follow best </a:t>
            </a:r>
            <a:r>
              <a:rPr lang="en-US" err="1">
                <a:ea typeface="Calibri"/>
                <a:cs typeface="Calibri"/>
              </a:rPr>
              <a:t>practises</a:t>
            </a:r>
            <a:r>
              <a:rPr lang="en-US">
                <a:ea typeface="Calibri"/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Code reviews</a:t>
            </a:r>
          </a:p>
          <a:p>
            <a:r>
              <a:rPr lang="en-US">
                <a:ea typeface="Calibri"/>
                <a:cs typeface="Calibri"/>
              </a:rPr>
              <a:t>Static code analyses</a:t>
            </a:r>
          </a:p>
          <a:p>
            <a:r>
              <a:rPr lang="en-US">
                <a:ea typeface="Calibri"/>
                <a:cs typeface="Calibri"/>
              </a:rPr>
              <a:t>Automatic get new updates (</a:t>
            </a:r>
            <a:r>
              <a:rPr lang="en-US" err="1">
                <a:ea typeface="Calibri"/>
                <a:cs typeface="Calibri"/>
              </a:rPr>
              <a:t>dependabot</a:t>
            </a:r>
            <a:r>
              <a:rPr lang="en-US">
                <a:ea typeface="Calibri"/>
                <a:cs typeface="Calibri"/>
              </a:rPr>
              <a:t>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Don't share secrets e.g. passwords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9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Couple</a:t>
            </a:r>
            <a:r>
              <a:rPr lang="nl-NL"/>
              <a:t> </a:t>
            </a:r>
            <a:r>
              <a:rPr lang="nl-NL" err="1"/>
              <a:t>refinements</a:t>
            </a:r>
            <a:r>
              <a:rPr lang="nl-NL"/>
              <a:t> </a:t>
            </a:r>
            <a:r>
              <a:rPr lang="nl-NL" err="1"/>
              <a:t>together</a:t>
            </a:r>
            <a:r>
              <a:rPr lang="nl-NL"/>
              <a:t> (9 persons)</a:t>
            </a:r>
          </a:p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4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4A9F0-6607-CC4B-9B34-429DECDC2A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7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98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3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69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99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4908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78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195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91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0CF0-3FAE-43F8-D735-5857F8019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26903-E3D8-08CE-770C-756BEAB74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1A96A-0AD1-3A83-E643-D6901011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62EF7-B354-BDE4-FC7F-49E89276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A2CE3-5682-3B2A-4A90-C259D3DD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127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7605-4598-5BFC-D3B7-3BDEEAE1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48B34-C0DC-975B-8434-72E43A43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16F76-1595-A347-6AE2-BA9B51AD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10525-6A37-D0EC-AB63-5DC74AE4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FFC9-87DF-37A9-4DE3-F74B62E0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147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4841-3C24-AEBA-1402-A0A82BA9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00952-32E1-202D-2682-5565E3D4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A655D-548E-8D0E-F059-6A541CC6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0539B-EAA0-3673-ED12-9AD4553A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DB55-0225-0BB6-B839-FDC58577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89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816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1222-5BB7-F8D1-4F81-8B58F3C3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C1D1-5AF5-6610-C538-A2AA589C6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89CA7-0018-BA07-6DC8-178699EB4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22F0D-3FE3-5D18-3621-C5B6EBAE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96F7F-6CFA-8994-EB03-3030FADA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8BA71-59AE-4BB4-E498-9ECF1F07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004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4480-0665-48C5-A41E-D1B4B9B7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1D454-EC8F-60D9-7B32-E53FC1375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3E62B-56D8-BEAD-F766-09AB188B6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3B26-F622-7C8B-607C-EF2349BF9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AD96B-4DE3-3C64-6B2B-FE543C9C9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3FECD-7700-FA01-495C-7087EAA0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BF299-FAD6-7149-86C8-BA251E6B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E03EF-D8B2-D2F9-DFD1-D39E0CFA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229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A868-0C4B-4F37-238F-498F29D0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0D312-4DD5-1F28-F28A-B857E95E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1BCE1-1E80-92D5-D37A-3A388E05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8EFA7-7E94-0F22-FC19-114CB461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42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58703-7F9E-9FA9-DD53-57E90FE8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2E9C9-DEA8-A7BA-C601-38D5006E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1A47-033E-1D4A-DE2B-3A5302F9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809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030C-DD5C-026E-1ED5-9D3102B2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9F5DF-1259-B5BB-2B0E-100D988B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D4EC5-C02A-16D0-BF67-88985D33C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90483-CAA4-99A0-7F93-C07C397D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239A5-FDEA-AA3E-9224-815121B1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1E74A-C674-F4A1-9DE0-CD875FD0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213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ED24-4785-9C61-6382-060272CE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D8DE6-C072-698A-EB17-DF3E68731D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B550A-3220-088E-DE17-038F1F046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9398D-7184-97BD-FD39-851A9EA4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B8A6A-31F6-B50A-266D-3499CA4C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1B9D0-11B8-AFBC-A3DE-F05522D7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1429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550C-4FDC-3E9B-4A1C-5A9487C0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3187-D42F-97CA-773C-B44CEE578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A744A-717C-B6D5-D912-80206B10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28C6B-4C97-2581-9FAB-5DDAD532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9978-CF44-4548-9305-FDD49B52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990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453E06-DB4E-AACF-CA5A-FCDBC1B7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5F8D7-5545-7220-B526-2EFE52C91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5C45-79C8-6ADF-31A9-F7DFFCA43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A243-FB58-D1F3-B208-3EEDB25B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C3F3-D24E-B9A5-75B9-3CEEAFBD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34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4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29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9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7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0B817B8C-5915-4A4E-A8D8-A8AC2E8C9A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92480" y="6214003"/>
            <a:ext cx="361950" cy="192484"/>
            <a:chOff x="3272" y="1316"/>
            <a:chExt cx="1889" cy="1002"/>
          </a:xfrm>
        </p:grpSpPr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0877A680-B725-664F-B74A-0165329ADA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black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B8ECFB03-3B73-7C46-94CA-05CF2555E3DC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3802" y="1979"/>
              <a:ext cx="87" cy="326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lnSpc>
                  <a:spcPct val="9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de-DE" altLang="de-DE"/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E53279DB-D148-F541-A3D7-DBCC78C1FBDF}"/>
                </a:ext>
              </a:extLst>
            </p:cNvPr>
            <p:cNvSpPr>
              <a:spLocks/>
            </p:cNvSpPr>
            <p:nvPr/>
          </p:nvSpPr>
          <p:spPr bwMode="black">
            <a:xfrm>
              <a:off x="4303" y="1971"/>
              <a:ext cx="249" cy="343"/>
            </a:xfrm>
            <a:custGeom>
              <a:avLst/>
              <a:gdLst>
                <a:gd name="T0" fmla="*/ 4589 w 58"/>
                <a:gd name="T1" fmla="*/ 1895 h 80"/>
                <a:gd name="T2" fmla="*/ 3319 w 58"/>
                <a:gd name="T3" fmla="*/ 1582 h 80"/>
                <a:gd name="T4" fmla="*/ 1657 w 58"/>
                <a:gd name="T5" fmla="*/ 3160 h 80"/>
                <a:gd name="T6" fmla="*/ 3319 w 58"/>
                <a:gd name="T7" fmla="*/ 4725 h 80"/>
                <a:gd name="T8" fmla="*/ 4589 w 58"/>
                <a:gd name="T9" fmla="*/ 4412 h 80"/>
                <a:gd name="T10" fmla="*/ 4589 w 58"/>
                <a:gd name="T11" fmla="*/ 6067 h 80"/>
                <a:gd name="T12" fmla="*/ 3246 w 58"/>
                <a:gd name="T13" fmla="*/ 6307 h 80"/>
                <a:gd name="T14" fmla="*/ 0 w 58"/>
                <a:gd name="T15" fmla="*/ 3160 h 80"/>
                <a:gd name="T16" fmla="*/ 3246 w 58"/>
                <a:gd name="T17" fmla="*/ 0 h 80"/>
                <a:gd name="T18" fmla="*/ 4589 w 58"/>
                <a:gd name="T19" fmla="*/ 240 h 80"/>
                <a:gd name="T20" fmla="*/ 4589 w 58"/>
                <a:gd name="T21" fmla="*/ 1895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7BE2D936-6E79-5E48-81C6-E252A44E49E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444" y="1971"/>
              <a:ext cx="249" cy="343"/>
            </a:xfrm>
            <a:custGeom>
              <a:avLst/>
              <a:gdLst>
                <a:gd name="T0" fmla="*/ 4589 w 58"/>
                <a:gd name="T1" fmla="*/ 1895 h 80"/>
                <a:gd name="T2" fmla="*/ 3319 w 58"/>
                <a:gd name="T3" fmla="*/ 1582 h 80"/>
                <a:gd name="T4" fmla="*/ 1657 w 58"/>
                <a:gd name="T5" fmla="*/ 3160 h 80"/>
                <a:gd name="T6" fmla="*/ 3319 w 58"/>
                <a:gd name="T7" fmla="*/ 4725 h 80"/>
                <a:gd name="T8" fmla="*/ 4589 w 58"/>
                <a:gd name="T9" fmla="*/ 4412 h 80"/>
                <a:gd name="T10" fmla="*/ 4589 w 58"/>
                <a:gd name="T11" fmla="*/ 6067 h 80"/>
                <a:gd name="T12" fmla="*/ 3168 w 58"/>
                <a:gd name="T13" fmla="*/ 6307 h 80"/>
                <a:gd name="T14" fmla="*/ 0 w 58"/>
                <a:gd name="T15" fmla="*/ 3160 h 80"/>
                <a:gd name="T16" fmla="*/ 3168 w 58"/>
                <a:gd name="T17" fmla="*/ 0 h 80"/>
                <a:gd name="T18" fmla="*/ 4589 w 58"/>
                <a:gd name="T19" fmla="*/ 240 h 80"/>
                <a:gd name="T20" fmla="*/ 4589 w 58"/>
                <a:gd name="T21" fmla="*/ 1895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B10EB47C-2603-F748-BA2B-ED080E31530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43" y="1971"/>
              <a:ext cx="342" cy="343"/>
            </a:xfrm>
            <a:custGeom>
              <a:avLst/>
              <a:gdLst>
                <a:gd name="T0" fmla="*/ 6250 w 80"/>
                <a:gd name="T1" fmla="*/ 3160 h 80"/>
                <a:gd name="T2" fmla="*/ 3125 w 80"/>
                <a:gd name="T3" fmla="*/ 6307 h 80"/>
                <a:gd name="T4" fmla="*/ 0 w 80"/>
                <a:gd name="T5" fmla="*/ 3160 h 80"/>
                <a:gd name="T6" fmla="*/ 3125 w 80"/>
                <a:gd name="T7" fmla="*/ 0 h 80"/>
                <a:gd name="T8" fmla="*/ 6250 w 80"/>
                <a:gd name="T9" fmla="*/ 3160 h 80"/>
                <a:gd name="T10" fmla="*/ 3125 w 80"/>
                <a:gd name="T11" fmla="*/ 1582 h 80"/>
                <a:gd name="T12" fmla="*/ 1573 w 80"/>
                <a:gd name="T13" fmla="*/ 3160 h 80"/>
                <a:gd name="T14" fmla="*/ 3125 w 80"/>
                <a:gd name="T15" fmla="*/ 4725 h 80"/>
                <a:gd name="T16" fmla="*/ 4698 w 80"/>
                <a:gd name="T17" fmla="*/ 3160 h 80"/>
                <a:gd name="T18" fmla="*/ 3125 w 80"/>
                <a:gd name="T19" fmla="*/ 1582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2120E4C-F98B-184C-9FCD-ED1093C673A4}"/>
                </a:ext>
              </a:extLst>
            </p:cNvPr>
            <p:cNvSpPr>
              <a:spLocks/>
            </p:cNvSpPr>
            <p:nvPr/>
          </p:nvSpPr>
          <p:spPr bwMode="black">
            <a:xfrm>
              <a:off x="3999" y="1971"/>
              <a:ext cx="224" cy="343"/>
            </a:xfrm>
            <a:custGeom>
              <a:avLst/>
              <a:gdLst>
                <a:gd name="T0" fmla="*/ 3748 w 52"/>
                <a:gd name="T1" fmla="*/ 1488 h 80"/>
                <a:gd name="T2" fmla="*/ 2559 w 52"/>
                <a:gd name="T3" fmla="*/ 1342 h 80"/>
                <a:gd name="T4" fmla="*/ 1594 w 52"/>
                <a:gd name="T5" fmla="*/ 1818 h 80"/>
                <a:gd name="T6" fmla="*/ 2318 w 52"/>
                <a:gd name="T7" fmla="*/ 2371 h 80"/>
                <a:gd name="T8" fmla="*/ 2710 w 52"/>
                <a:gd name="T9" fmla="*/ 2517 h 80"/>
                <a:gd name="T10" fmla="*/ 4157 w 52"/>
                <a:gd name="T11" fmla="*/ 4266 h 80"/>
                <a:gd name="T12" fmla="*/ 1671 w 52"/>
                <a:gd name="T13" fmla="*/ 6307 h 80"/>
                <a:gd name="T14" fmla="*/ 0 w 52"/>
                <a:gd name="T15" fmla="*/ 6067 h 80"/>
                <a:gd name="T16" fmla="*/ 0 w 52"/>
                <a:gd name="T17" fmla="*/ 4725 h 80"/>
                <a:gd name="T18" fmla="*/ 1447 w 52"/>
                <a:gd name="T19" fmla="*/ 4965 h 80"/>
                <a:gd name="T20" fmla="*/ 2559 w 52"/>
                <a:gd name="T21" fmla="*/ 4412 h 80"/>
                <a:gd name="T22" fmla="*/ 1835 w 52"/>
                <a:gd name="T23" fmla="*/ 3786 h 80"/>
                <a:gd name="T24" fmla="*/ 1521 w 52"/>
                <a:gd name="T25" fmla="*/ 3713 h 80"/>
                <a:gd name="T26" fmla="*/ 0 w 52"/>
                <a:gd name="T27" fmla="*/ 1895 h 80"/>
                <a:gd name="T28" fmla="*/ 2244 w 52"/>
                <a:gd name="T29" fmla="*/ 0 h 80"/>
                <a:gd name="T30" fmla="*/ 3748 w 52"/>
                <a:gd name="T31" fmla="*/ 240 h 80"/>
                <a:gd name="T32" fmla="*/ 3748 w 52"/>
                <a:gd name="T33" fmla="*/ 1488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61371F01-3F72-524D-8990-7D1AAE24DAA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72" y="1587"/>
              <a:ext cx="81" cy="167"/>
            </a:xfrm>
            <a:custGeom>
              <a:avLst/>
              <a:gdLst>
                <a:gd name="T0" fmla="*/ 1471 w 19"/>
                <a:gd name="T1" fmla="*/ 788 h 39"/>
                <a:gd name="T2" fmla="*/ 780 w 19"/>
                <a:gd name="T3" fmla="*/ 0 h 39"/>
                <a:gd name="T4" fmla="*/ 0 w 19"/>
                <a:gd name="T5" fmla="*/ 788 h 39"/>
                <a:gd name="T6" fmla="*/ 0 w 19"/>
                <a:gd name="T7" fmla="*/ 2347 h 39"/>
                <a:gd name="T8" fmla="*/ 780 w 19"/>
                <a:gd name="T9" fmla="*/ 3062 h 39"/>
                <a:gd name="T10" fmla="*/ 1471 w 19"/>
                <a:gd name="T11" fmla="*/ 2347 h 39"/>
                <a:gd name="T12" fmla="*/ 1471 w 19"/>
                <a:gd name="T13" fmla="*/ 78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799D270C-8998-FA47-AFB5-16DA8BF9BC6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500" y="1473"/>
              <a:ext cx="81" cy="281"/>
            </a:xfrm>
            <a:custGeom>
              <a:avLst/>
              <a:gdLst>
                <a:gd name="T0" fmla="*/ 1471 w 19"/>
                <a:gd name="T1" fmla="*/ 731 h 65"/>
                <a:gd name="T2" fmla="*/ 691 w 19"/>
                <a:gd name="T3" fmla="*/ 0 h 65"/>
                <a:gd name="T4" fmla="*/ 0 w 19"/>
                <a:gd name="T5" fmla="*/ 731 h 65"/>
                <a:gd name="T6" fmla="*/ 0 w 19"/>
                <a:gd name="T7" fmla="*/ 4522 h 65"/>
                <a:gd name="T8" fmla="*/ 691 w 19"/>
                <a:gd name="T9" fmla="*/ 5253 h 65"/>
                <a:gd name="T10" fmla="*/ 1471 w 19"/>
                <a:gd name="T11" fmla="*/ 4522 h 65"/>
                <a:gd name="T12" fmla="*/ 1471 w 19"/>
                <a:gd name="T13" fmla="*/ 73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A8F2B434-E693-814F-B59C-6E5A88BD82C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721" y="1320"/>
              <a:ext cx="81" cy="514"/>
            </a:xfrm>
            <a:custGeom>
              <a:avLst/>
              <a:gdLst>
                <a:gd name="T0" fmla="*/ 1471 w 19"/>
                <a:gd name="T1" fmla="*/ 715 h 120"/>
                <a:gd name="T2" fmla="*/ 780 w 19"/>
                <a:gd name="T3" fmla="*/ 0 h 120"/>
                <a:gd name="T4" fmla="*/ 0 w 19"/>
                <a:gd name="T5" fmla="*/ 715 h 120"/>
                <a:gd name="T6" fmla="*/ 0 w 19"/>
                <a:gd name="T7" fmla="*/ 8717 h 120"/>
                <a:gd name="T8" fmla="*/ 780 w 19"/>
                <a:gd name="T9" fmla="*/ 9432 h 120"/>
                <a:gd name="T10" fmla="*/ 1471 w 19"/>
                <a:gd name="T11" fmla="*/ 8717 h 120"/>
                <a:gd name="T12" fmla="*/ 1471 w 19"/>
                <a:gd name="T13" fmla="*/ 715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BBEE9AB1-BCA9-B547-81CF-E48FFB4932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949" y="1473"/>
              <a:ext cx="81" cy="281"/>
            </a:xfrm>
            <a:custGeom>
              <a:avLst/>
              <a:gdLst>
                <a:gd name="T0" fmla="*/ 1471 w 19"/>
                <a:gd name="T1" fmla="*/ 731 h 65"/>
                <a:gd name="T2" fmla="*/ 691 w 19"/>
                <a:gd name="T3" fmla="*/ 0 h 65"/>
                <a:gd name="T4" fmla="*/ 0 w 19"/>
                <a:gd name="T5" fmla="*/ 731 h 65"/>
                <a:gd name="T6" fmla="*/ 0 w 19"/>
                <a:gd name="T7" fmla="*/ 4522 h 65"/>
                <a:gd name="T8" fmla="*/ 691 w 19"/>
                <a:gd name="T9" fmla="*/ 5253 h 65"/>
                <a:gd name="T10" fmla="*/ 1471 w 19"/>
                <a:gd name="T11" fmla="*/ 4522 h 65"/>
                <a:gd name="T12" fmla="*/ 1471 w 19"/>
                <a:gd name="T13" fmla="*/ 73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2A020B0B-DA33-6646-9E79-F8FDE843A03F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1" y="1587"/>
              <a:ext cx="87" cy="167"/>
            </a:xfrm>
            <a:custGeom>
              <a:avLst/>
              <a:gdLst>
                <a:gd name="T0" fmla="*/ 1644 w 20"/>
                <a:gd name="T1" fmla="*/ 788 h 39"/>
                <a:gd name="T2" fmla="*/ 831 w 20"/>
                <a:gd name="T3" fmla="*/ 0 h 39"/>
                <a:gd name="T4" fmla="*/ 0 w 20"/>
                <a:gd name="T5" fmla="*/ 788 h 39"/>
                <a:gd name="T6" fmla="*/ 0 w 20"/>
                <a:gd name="T7" fmla="*/ 2347 h 39"/>
                <a:gd name="T8" fmla="*/ 831 w 20"/>
                <a:gd name="T9" fmla="*/ 3062 h 39"/>
                <a:gd name="T10" fmla="*/ 1644 w 20"/>
                <a:gd name="T11" fmla="*/ 2347 h 39"/>
                <a:gd name="T12" fmla="*/ 1644 w 20"/>
                <a:gd name="T13" fmla="*/ 78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D70921D6-A9FD-AC4C-9095-F68613EC099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399" y="1473"/>
              <a:ext cx="81" cy="281"/>
            </a:xfrm>
            <a:custGeom>
              <a:avLst/>
              <a:gdLst>
                <a:gd name="T0" fmla="*/ 1471 w 19"/>
                <a:gd name="T1" fmla="*/ 731 h 65"/>
                <a:gd name="T2" fmla="*/ 780 w 19"/>
                <a:gd name="T3" fmla="*/ 0 h 65"/>
                <a:gd name="T4" fmla="*/ 0 w 19"/>
                <a:gd name="T5" fmla="*/ 731 h 65"/>
                <a:gd name="T6" fmla="*/ 0 w 19"/>
                <a:gd name="T7" fmla="*/ 4522 h 65"/>
                <a:gd name="T8" fmla="*/ 780 w 19"/>
                <a:gd name="T9" fmla="*/ 5253 h 65"/>
                <a:gd name="T10" fmla="*/ 1471 w 19"/>
                <a:gd name="T11" fmla="*/ 4522 h 65"/>
                <a:gd name="T12" fmla="*/ 1471 w 19"/>
                <a:gd name="T13" fmla="*/ 73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F0797337-174A-D14D-857E-34B073ADFE6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625" y="1320"/>
              <a:ext cx="83" cy="514"/>
            </a:xfrm>
            <a:custGeom>
              <a:avLst/>
              <a:gdLst>
                <a:gd name="T0" fmla="*/ 1586 w 19"/>
                <a:gd name="T1" fmla="*/ 715 h 120"/>
                <a:gd name="T2" fmla="*/ 743 w 19"/>
                <a:gd name="T3" fmla="*/ 0 h 120"/>
                <a:gd name="T4" fmla="*/ 0 w 19"/>
                <a:gd name="T5" fmla="*/ 715 h 120"/>
                <a:gd name="T6" fmla="*/ 0 w 19"/>
                <a:gd name="T7" fmla="*/ 8717 h 120"/>
                <a:gd name="T8" fmla="*/ 743 w 19"/>
                <a:gd name="T9" fmla="*/ 9432 h 120"/>
                <a:gd name="T10" fmla="*/ 1586 w 19"/>
                <a:gd name="T11" fmla="*/ 8717 h 120"/>
                <a:gd name="T12" fmla="*/ 1586 w 19"/>
                <a:gd name="T13" fmla="*/ 715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4ECA7360-7A98-4B45-B11F-CA9D5D9AC2D2}"/>
                </a:ext>
              </a:extLst>
            </p:cNvPr>
            <p:cNvSpPr>
              <a:spLocks/>
            </p:cNvSpPr>
            <p:nvPr/>
          </p:nvSpPr>
          <p:spPr bwMode="black">
            <a:xfrm>
              <a:off x="4848" y="1473"/>
              <a:ext cx="81" cy="281"/>
            </a:xfrm>
            <a:custGeom>
              <a:avLst/>
              <a:gdLst>
                <a:gd name="T0" fmla="*/ 1471 w 19"/>
                <a:gd name="T1" fmla="*/ 731 h 65"/>
                <a:gd name="T2" fmla="*/ 780 w 19"/>
                <a:gd name="T3" fmla="*/ 0 h 65"/>
                <a:gd name="T4" fmla="*/ 0 w 19"/>
                <a:gd name="T5" fmla="*/ 731 h 65"/>
                <a:gd name="T6" fmla="*/ 0 w 19"/>
                <a:gd name="T7" fmla="*/ 4522 h 65"/>
                <a:gd name="T8" fmla="*/ 780 w 19"/>
                <a:gd name="T9" fmla="*/ 5253 h 65"/>
                <a:gd name="T10" fmla="*/ 1471 w 19"/>
                <a:gd name="T11" fmla="*/ 4522 h 65"/>
                <a:gd name="T12" fmla="*/ 1471 w 19"/>
                <a:gd name="T13" fmla="*/ 73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7B987007-1197-9B41-BCB3-D98E08FA6B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5074" y="1587"/>
              <a:ext cx="83" cy="167"/>
            </a:xfrm>
            <a:custGeom>
              <a:avLst/>
              <a:gdLst>
                <a:gd name="T0" fmla="*/ 1586 w 19"/>
                <a:gd name="T1" fmla="*/ 788 h 39"/>
                <a:gd name="T2" fmla="*/ 743 w 19"/>
                <a:gd name="T3" fmla="*/ 0 h 39"/>
                <a:gd name="T4" fmla="*/ 0 w 19"/>
                <a:gd name="T5" fmla="*/ 788 h 39"/>
                <a:gd name="T6" fmla="*/ 0 w 19"/>
                <a:gd name="T7" fmla="*/ 2347 h 39"/>
                <a:gd name="T8" fmla="*/ 743 w 19"/>
                <a:gd name="T9" fmla="*/ 3062 h 39"/>
                <a:gd name="T10" fmla="*/ 1586 w 19"/>
                <a:gd name="T11" fmla="*/ 2347 h 39"/>
                <a:gd name="T12" fmla="*/ 1586 w 19"/>
                <a:gd name="T13" fmla="*/ 78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75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41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9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B6A9A-AD82-4E68-A3FF-A0E3FA124DE8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01CCA01-E187-43F6-B49A-992D7487388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4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04897-7773-1890-762A-457616D1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06E8D-BBE4-DFFD-68D7-0E8FAEF2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BEACA-D910-EEE8-3BD6-D35FE562E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A8D75-E320-4C28-9687-3C308E2FBAB1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A3877-55F2-53EA-7A74-76FBBF632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D2181-3935-5AF0-0FD0-0579758E3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92CF-B449-424E-B2D2-8F24478C20A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35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iki.lfenergy.org/display/SHP/CoMPAS+conformance+statement?preview=/42102001/42102003/CoMAPS_Conformance_Statement_CoMPAS_2022_08_24.pdf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5.sv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lists.lfenergy.org" TargetMode="External"/><Relationship Id="rId13" Type="http://schemas.openxmlformats.org/officeDocument/2006/relationships/hyperlink" Target="https://wiki.lfenergy.org/" TargetMode="External"/><Relationship Id="rId1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hyperlink" Target="https://www.youtube.com/playlist?list=PLKyFf1J9XkptzXdmaAZeV1WX8ONML3XwC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lfenerg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fenergy.slack.com/" TargetMode="External"/><Relationship Id="rId11" Type="http://schemas.openxmlformats.org/officeDocument/2006/relationships/hyperlink" Target="Github.com/OpenSCD" TargetMode="External"/><Relationship Id="rId5" Type="http://schemas.openxmlformats.org/officeDocument/2006/relationships/image" Target="../media/image40.png"/><Relationship Id="rId15" Type="http://schemas.openxmlformats.org/officeDocument/2006/relationships/image" Target="../media/image2.png"/><Relationship Id="rId10" Type="http://schemas.openxmlformats.org/officeDocument/2006/relationships/image" Target="../media/image43.svg"/><Relationship Id="rId4" Type="http://schemas.openxmlformats.org/officeDocument/2006/relationships/hyperlink" Target="Github.com/com-pas" TargetMode="Externa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paciteitskaart.netbeheernederland.nl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C46DF6-5467-B39B-EB07-F23C7D0F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A91A26BF-7DD6-B3D9-D236-E13996681545}"/>
              </a:ext>
            </a:extLst>
          </p:cNvPr>
          <p:cNvSpPr txBox="1"/>
          <p:nvPr/>
        </p:nvSpPr>
        <p:spPr>
          <a:xfrm>
            <a:off x="330200" y="2971648"/>
            <a:ext cx="103147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i="0" dirty="0">
                <a:solidFill>
                  <a:srgbClr val="29AF6B"/>
                </a:solidFill>
                <a:effectLst/>
                <a:latin typeface="Arial" panose="020B0604020202020204" pitchFamily="34" charset="0"/>
              </a:rPr>
              <a:t>Software Defined Trends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Determining how virtualization is enabling more efficient and reliable digital substation operations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85FEEBC-CDDD-8A6B-5D98-1EFAFE3CB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208302"/>
            <a:ext cx="2913181" cy="445272"/>
          </a:xfrm>
          <a:prstGeom prst="rect">
            <a:avLst/>
          </a:prstGeom>
        </p:spPr>
      </p:pic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D5FF3678-E59D-A223-AA03-7FAFD7C990B9}"/>
              </a:ext>
            </a:extLst>
          </p:cNvPr>
          <p:cNvSpPr txBox="1">
            <a:spLocks/>
          </p:cNvSpPr>
          <p:nvPr/>
        </p:nvSpPr>
        <p:spPr>
          <a:xfrm>
            <a:off x="459699" y="5364303"/>
            <a:ext cx="8287486" cy="4452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Sander Jansen l  Alliander System operations  l   21 </a:t>
            </a:r>
            <a:r>
              <a:rPr lang="nl-NL" err="1"/>
              <a:t>March</a:t>
            </a:r>
            <a:r>
              <a:rPr lang="nl-NL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69623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5C8D-235E-2EBD-D1C6-D017BC61F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49892" cy="1320800"/>
          </a:xfrm>
        </p:spPr>
        <p:txBody>
          <a:bodyPr/>
          <a:lstStyle/>
          <a:p>
            <a:r>
              <a:rPr lang="nl-NL"/>
              <a:t>Open source in </a:t>
            </a:r>
            <a:r>
              <a:rPr lang="en-GB"/>
              <a:t>practice</a:t>
            </a:r>
            <a:r>
              <a:rPr lang="nl-NL"/>
              <a:t>: LF Energy </a:t>
            </a:r>
            <a:r>
              <a:rPr lang="nl-NL" err="1"/>
              <a:t>CoMPAS</a:t>
            </a:r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1D1DCDA-65C4-62D3-027E-E38A5F4C0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5601"/>
            <a:ext cx="8596668" cy="441576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IEC 61850 configuration editing</a:t>
            </a:r>
          </a:p>
          <a:p>
            <a:pPr marL="0" indent="0"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Open-source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Central SCL 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Plug-in/flexible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(private) cloud hosted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"Easy" to use</a:t>
            </a:r>
          </a:p>
          <a:p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8A1141-DF97-A88E-7C2D-1FDBA3A9F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2025" y="4257899"/>
            <a:ext cx="7437701" cy="23242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E9B5A15-20B5-9D1A-8B56-00BB2091A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133" y="1442176"/>
            <a:ext cx="4746928" cy="284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8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C46DF6-5467-B39B-EB07-F23C7D0F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85FEEBC-CDDD-8A6B-5D98-1EFAFE3CB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208302"/>
            <a:ext cx="2913181" cy="445272"/>
          </a:xfrm>
          <a:prstGeom prst="rect">
            <a:avLst/>
          </a:prstGeom>
        </p:spPr>
      </p:pic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45579A2D-7776-0496-57D5-2CB81E541329}"/>
              </a:ext>
            </a:extLst>
          </p:cNvPr>
          <p:cNvSpPr txBox="1">
            <a:spLocks/>
          </p:cNvSpPr>
          <p:nvPr/>
        </p:nvSpPr>
        <p:spPr>
          <a:xfrm>
            <a:off x="481922" y="1467111"/>
            <a:ext cx="11198569" cy="4320756"/>
          </a:xfrm>
          <a:prstGeom prst="rect">
            <a:avLst/>
          </a:prstGeom>
        </p:spPr>
        <p:txBody>
          <a:bodyPr vert="horz" lIns="0" tIns="0" rIns="0" bIns="0" numCol="2" spcCol="57600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Basic SCL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GOOSE/SV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Partly 104 support (80-1)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Compare IED's/SCL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SCL cleanup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Library for SCD generation process</a:t>
            </a:r>
            <a:endParaRPr lang="en-US">
              <a:ea typeface="Open Sans"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IEC CIM to IEC 61850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Calibri Light"/>
              </a:rPr>
              <a:t>Many more..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8787F8E-F05C-8553-2CEC-9C34D2F83D61}"/>
              </a:ext>
            </a:extLst>
          </p:cNvPr>
          <p:cNvSpPr txBox="1">
            <a:spLocks/>
          </p:cNvSpPr>
          <p:nvPr/>
        </p:nvSpPr>
        <p:spPr>
          <a:xfrm>
            <a:off x="481922" y="819654"/>
            <a:ext cx="9202625" cy="27079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Current capabilities of LF Energy </a:t>
            </a:r>
            <a:r>
              <a:rPr lang="en-US" err="1"/>
              <a:t>CoMPAS</a:t>
            </a:r>
            <a:endParaRPr lang="en-US"/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8E112670-C81C-A7C2-8284-CEA7AE04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2" y="396982"/>
            <a:ext cx="9199867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Current features</a:t>
            </a:r>
            <a:endParaRPr lang="en-US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702B339-2016-3B39-F03B-9F3A97C5B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615" y="277433"/>
            <a:ext cx="5750381" cy="3848100"/>
          </a:xfrm>
          <a:prstGeom prst="rect">
            <a:avLst/>
          </a:prstGeom>
        </p:spPr>
      </p:pic>
      <p:pic>
        <p:nvPicPr>
          <p:cNvPr id="16" name="Afbeelding 15">
            <a:hlinkClick r:id="rId5"/>
            <a:extLst>
              <a:ext uri="{FF2B5EF4-FFF2-40B4-BE49-F238E27FC236}">
                <a16:creationId xmlns:a16="http://schemas.microsoft.com/office/drawing/2014/main" id="{DD8B9D2D-810E-D356-F191-D3058BA20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529" y="3541490"/>
            <a:ext cx="2603336" cy="2910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F21C330-61B5-643C-AC3E-FD97E7BF1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6758" y="6034766"/>
            <a:ext cx="2436927" cy="7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7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C46DF6-5467-B39B-EB07-F23C7D0F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85FEEBC-CDDD-8A6B-5D98-1EFAFE3CB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208302"/>
            <a:ext cx="2913181" cy="445272"/>
          </a:xfrm>
          <a:prstGeom prst="rect">
            <a:avLst/>
          </a:prstGeom>
        </p:spPr>
      </p:pic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45579A2D-7776-0496-57D5-2CB81E541329}"/>
              </a:ext>
            </a:extLst>
          </p:cNvPr>
          <p:cNvSpPr txBox="1">
            <a:spLocks/>
          </p:cNvSpPr>
          <p:nvPr/>
        </p:nvSpPr>
        <p:spPr>
          <a:xfrm>
            <a:off x="481922" y="1467111"/>
            <a:ext cx="11198569" cy="4320756"/>
          </a:xfrm>
          <a:prstGeom prst="rect">
            <a:avLst/>
          </a:prstGeom>
        </p:spPr>
        <p:txBody>
          <a:bodyPr vert="horz" lIns="0" tIns="0" rIns="0" bIns="0" numCol="2" spcCol="57600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endParaRPr lang="en-US">
              <a:ea typeface="Open Sans"/>
              <a:cs typeface="Calibri Light"/>
            </a:endParaRP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28787F8E-F05C-8553-2CEC-9C34D2F83D61}"/>
              </a:ext>
            </a:extLst>
          </p:cNvPr>
          <p:cNvSpPr txBox="1">
            <a:spLocks/>
          </p:cNvSpPr>
          <p:nvPr/>
        </p:nvSpPr>
        <p:spPr>
          <a:xfrm>
            <a:off x="481922" y="819654"/>
            <a:ext cx="9202625" cy="27079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meetup in Frankfurt January 2023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8E112670-C81C-A7C2-8284-CEA7AE04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2" y="396982"/>
            <a:ext cx="9199867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Current </a:t>
            </a:r>
            <a:r>
              <a:rPr lang="en-US" err="1">
                <a:ea typeface="Open Sans"/>
                <a:cs typeface="Calibri Light"/>
              </a:rPr>
              <a:t>CoMPAS</a:t>
            </a:r>
            <a:r>
              <a:rPr lang="en-US">
                <a:ea typeface="Open Sans"/>
                <a:cs typeface="Calibri Light"/>
              </a:rPr>
              <a:t> / </a:t>
            </a:r>
            <a:r>
              <a:rPr lang="en-US" err="1">
                <a:ea typeface="Open Sans"/>
                <a:cs typeface="Calibri Light"/>
              </a:rPr>
              <a:t>OpenSCD</a:t>
            </a:r>
            <a:r>
              <a:rPr lang="en-US">
                <a:ea typeface="Open Sans"/>
                <a:cs typeface="Calibri Light"/>
              </a:rPr>
              <a:t> community</a:t>
            </a:r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21C330-61B5-643C-AC3E-FD97E7BF1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6758" y="6034766"/>
            <a:ext cx="2436927" cy="761540"/>
          </a:xfrm>
          <a:prstGeom prst="rect">
            <a:avLst/>
          </a:prstGeom>
        </p:spPr>
      </p:pic>
      <p:pic>
        <p:nvPicPr>
          <p:cNvPr id="6" name="Afbeelding 5" descr="Afbeelding met tekst, persoon, groep, staand&#10;&#10;Automatisch gegenereerde beschrijving">
            <a:extLst>
              <a:ext uri="{FF2B5EF4-FFF2-40B4-BE49-F238E27FC236}">
                <a16:creationId xmlns:a16="http://schemas.microsoft.com/office/drawing/2014/main" id="{53095A29-A6A8-93B6-9D2D-23792A1EF8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809" y="1203348"/>
            <a:ext cx="9144000" cy="4856288"/>
          </a:xfrm>
          <a:prstGeom prst="rect">
            <a:avLst/>
          </a:prstGeom>
        </p:spPr>
      </p:pic>
      <p:sp>
        <p:nvSpPr>
          <p:cNvPr id="4" name="Ovaal 3">
            <a:extLst>
              <a:ext uri="{FF2B5EF4-FFF2-40B4-BE49-F238E27FC236}">
                <a16:creationId xmlns:a16="http://schemas.microsoft.com/office/drawing/2014/main" id="{29F5859A-A5AD-D8E5-B7E7-D20719ABCFDB}"/>
              </a:ext>
            </a:extLst>
          </p:cNvPr>
          <p:cNvSpPr/>
          <p:nvPr/>
        </p:nvSpPr>
        <p:spPr>
          <a:xfrm>
            <a:off x="6609863" y="3642228"/>
            <a:ext cx="1922631" cy="192263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l-NL" sz="3600" err="1"/>
              <a:t>You</a:t>
            </a:r>
            <a:r>
              <a:rPr lang="nl-NL" sz="3600"/>
              <a:t>?</a:t>
            </a:r>
          </a:p>
        </p:txBody>
      </p:sp>
      <p:pic>
        <p:nvPicPr>
          <p:cNvPr id="12" name="Picture 4" descr="Réseau de Transport d'Électricité - Wikipedia">
            <a:extLst>
              <a:ext uri="{FF2B5EF4-FFF2-40B4-BE49-F238E27FC236}">
                <a16:creationId xmlns:a16="http://schemas.microsoft.com/office/drawing/2014/main" id="{EF58B271-419A-6F1A-1032-8E0BAA19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39" y="4546594"/>
            <a:ext cx="1079865" cy="107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95A2E50-F973-1246-3F87-4049479FD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990" y="2696508"/>
            <a:ext cx="2169488" cy="27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Logo">
            <a:extLst>
              <a:ext uri="{FF2B5EF4-FFF2-40B4-BE49-F238E27FC236}">
                <a16:creationId xmlns:a16="http://schemas.microsoft.com/office/drawing/2014/main" id="{A5685B17-AADB-97E2-CDE4-60CFEB2CF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74" y="4704754"/>
            <a:ext cx="880793" cy="88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2677E8B-FCFF-9040-43AD-2A346228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368" y="1138658"/>
            <a:ext cx="2050939" cy="5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65D004BA-DF72-7B2D-965B-0BA342F96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450" y="2072918"/>
            <a:ext cx="2040975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2D39FEE7-909C-84A9-C5CB-808820B61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04" y="3414542"/>
            <a:ext cx="2243010" cy="8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6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jdelijke aanduiding voor afbeelding 17" descr="Afbeelding met tekst&#10;&#10;Automatisch gegenereerde beschrijving">
            <a:extLst>
              <a:ext uri="{FF2B5EF4-FFF2-40B4-BE49-F238E27FC236}">
                <a16:creationId xmlns:a16="http://schemas.microsoft.com/office/drawing/2014/main" id="{4BDE433C-49CE-D68A-92BC-94AB2854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9" r="24799"/>
          <a:stretch>
            <a:fillRect/>
          </a:stretch>
        </p:blipFill>
        <p:spPr>
          <a:xfrm>
            <a:off x="49671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</p:spPr>
      </p:pic>
      <p:pic>
        <p:nvPicPr>
          <p:cNvPr id="3" name="Tijdelijke aanduiding voor afbeelding 25">
            <a:extLst>
              <a:ext uri="{FF2B5EF4-FFF2-40B4-BE49-F238E27FC236}">
                <a16:creationId xmlns:a16="http://schemas.microsoft.com/office/drawing/2014/main" id="{CAEC7695-FFA1-9EFE-86D7-D911D5DDC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017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</p:spPr>
      </p:pic>
      <p:pic>
        <p:nvPicPr>
          <p:cNvPr id="4" name="Tijdelijke aanduiding voor afbeelding 23">
            <a:extLst>
              <a:ext uri="{FF2B5EF4-FFF2-40B4-BE49-F238E27FC236}">
                <a16:creationId xmlns:a16="http://schemas.microsoft.com/office/drawing/2014/main" id="{C8C44DE9-6291-D151-1659-1E5C0D90A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3635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</p:spPr>
      </p:pic>
      <p:sp>
        <p:nvSpPr>
          <p:cNvPr id="5" name="Tijdelijke aanduiding voor verticale tekst 1">
            <a:extLst>
              <a:ext uri="{FF2B5EF4-FFF2-40B4-BE49-F238E27FC236}">
                <a16:creationId xmlns:a16="http://schemas.microsoft.com/office/drawing/2014/main" id="{BF8BAF05-3620-C5BB-D963-7B929E40ED79}"/>
              </a:ext>
            </a:extLst>
          </p:cNvPr>
          <p:cNvSpPr txBox="1">
            <a:spLocks/>
          </p:cNvSpPr>
          <p:nvPr/>
        </p:nvSpPr>
        <p:spPr>
          <a:xfrm>
            <a:off x="496171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Daniel: Cleanup tool</a:t>
            </a:r>
          </a:p>
        </p:txBody>
      </p:sp>
      <p:sp>
        <p:nvSpPr>
          <p:cNvPr id="6" name="Tijdelijke aanduiding voor tekst 12">
            <a:extLst>
              <a:ext uri="{FF2B5EF4-FFF2-40B4-BE49-F238E27FC236}">
                <a16:creationId xmlns:a16="http://schemas.microsoft.com/office/drawing/2014/main" id="{3789F78D-7786-CCCD-E186-AFC34B43DA8C}"/>
              </a:ext>
            </a:extLst>
          </p:cNvPr>
          <p:cNvSpPr txBox="1">
            <a:spLocks/>
          </p:cNvSpPr>
          <p:nvPr/>
        </p:nvSpPr>
        <p:spPr>
          <a:xfrm>
            <a:off x="339017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Arulraj: Youtube tutorial</a:t>
            </a:r>
          </a:p>
        </p:txBody>
      </p:sp>
      <p:sp>
        <p:nvSpPr>
          <p:cNvPr id="7" name="Tijdelijke aanduiding voor tekst 13">
            <a:extLst>
              <a:ext uri="{FF2B5EF4-FFF2-40B4-BE49-F238E27FC236}">
                <a16:creationId xmlns:a16="http://schemas.microsoft.com/office/drawing/2014/main" id="{173328D2-A682-8926-753F-2522DE194F52}"/>
              </a:ext>
            </a:extLst>
          </p:cNvPr>
          <p:cNvSpPr txBox="1">
            <a:spLocks/>
          </p:cNvSpPr>
          <p:nvPr/>
        </p:nvSpPr>
        <p:spPr>
          <a:xfrm>
            <a:off x="6283635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Christian: OpenSCD-core</a:t>
            </a:r>
          </a:p>
        </p:txBody>
      </p:sp>
      <p:pic>
        <p:nvPicPr>
          <p:cNvPr id="8" name="Tijdelijke aanduiding voor afbeelding 19" descr="Afbeelding met tekst, schermafbeelding, monitor, scherm&#10;&#10;Automatisch gegenereerde beschrijving">
            <a:extLst>
              <a:ext uri="{FF2B5EF4-FFF2-40B4-BE49-F238E27FC236}">
                <a16:creationId xmlns:a16="http://schemas.microsoft.com/office/drawing/2014/main" id="{DF2FD7C4-8EE5-FB8A-E9C2-DF27AB20E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88670" y="2330639"/>
            <a:ext cx="2506615" cy="2039817"/>
          </a:xfrm>
          <a:custGeom>
            <a:avLst/>
            <a:gdLst>
              <a:gd name="connsiteX0" fmla="*/ 1036 w 3520881"/>
              <a:gd name="connsiteY0" fmla="*/ 89 h 2865200"/>
              <a:gd name="connsiteX1" fmla="*/ 3319663 w 3520881"/>
              <a:gd name="connsiteY1" fmla="*/ 6217 h 2865200"/>
              <a:gd name="connsiteX2" fmla="*/ 3520881 w 3520881"/>
              <a:gd name="connsiteY2" fmla="*/ 157131 h 2865200"/>
              <a:gd name="connsiteX3" fmla="*/ 3520881 w 3520881"/>
              <a:gd name="connsiteY3" fmla="*/ 2714286 h 2865200"/>
              <a:gd name="connsiteX4" fmla="*/ 3319663 w 3520881"/>
              <a:gd name="connsiteY4" fmla="*/ 2865200 h 2865200"/>
              <a:gd name="connsiteX5" fmla="*/ 201219 w 3520881"/>
              <a:gd name="connsiteY5" fmla="*/ 2865200 h 2865200"/>
              <a:gd name="connsiteX6" fmla="*/ 0 w 3520881"/>
              <a:gd name="connsiteY6" fmla="*/ 2714286 h 2865200"/>
              <a:gd name="connsiteX7" fmla="*/ 0 w 3520881"/>
              <a:gd name="connsiteY7" fmla="*/ 157131 h 2865200"/>
              <a:gd name="connsiteX8" fmla="*/ 1036 w 3520881"/>
              <a:gd name="connsiteY8" fmla="*/ 89 h 28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881" h="2865200">
                <a:moveTo>
                  <a:pt x="1036" y="89"/>
                </a:moveTo>
                <a:lnTo>
                  <a:pt x="3319663" y="6217"/>
                </a:lnTo>
                <a:cubicBezTo>
                  <a:pt x="3430792" y="6217"/>
                  <a:pt x="3520881" y="73784"/>
                  <a:pt x="3520881" y="157131"/>
                </a:cubicBezTo>
                <a:lnTo>
                  <a:pt x="3520881" y="2714286"/>
                </a:lnTo>
                <a:cubicBezTo>
                  <a:pt x="3520881" y="2797633"/>
                  <a:pt x="3430792" y="2865200"/>
                  <a:pt x="3319663" y="2865200"/>
                </a:cubicBezTo>
                <a:lnTo>
                  <a:pt x="201219" y="2865200"/>
                </a:lnTo>
                <a:cubicBezTo>
                  <a:pt x="90089" y="2865200"/>
                  <a:pt x="0" y="2797633"/>
                  <a:pt x="0" y="2714286"/>
                </a:cubicBezTo>
                <a:lnTo>
                  <a:pt x="0" y="157131"/>
                </a:lnTo>
                <a:cubicBezTo>
                  <a:pt x="0" y="73784"/>
                  <a:pt x="211" y="-2975"/>
                  <a:pt x="1036" y="89"/>
                </a:cubicBezTo>
                <a:close/>
              </a:path>
            </a:pathLst>
          </a:custGeom>
        </p:spPr>
      </p:pic>
      <p:sp>
        <p:nvSpPr>
          <p:cNvPr id="9" name="Tijdelijke aanduiding voor tekst 15">
            <a:extLst>
              <a:ext uri="{FF2B5EF4-FFF2-40B4-BE49-F238E27FC236}">
                <a16:creationId xmlns:a16="http://schemas.microsoft.com/office/drawing/2014/main" id="{B0A9E617-D55E-91A0-249C-0FFC83773AD8}"/>
              </a:ext>
            </a:extLst>
          </p:cNvPr>
          <p:cNvSpPr txBox="1">
            <a:spLocks/>
          </p:cNvSpPr>
          <p:nvPr/>
        </p:nvSpPr>
        <p:spPr>
          <a:xfrm>
            <a:off x="9177094" y="4504300"/>
            <a:ext cx="2506615" cy="343381"/>
          </a:xfrm>
          <a:custGeom>
            <a:avLst/>
            <a:gdLst>
              <a:gd name="connsiteX0" fmla="*/ 0 w 3520800"/>
              <a:gd name="connsiteY0" fmla="*/ 80402 h 482400"/>
              <a:gd name="connsiteX1" fmla="*/ 80402 w 3520800"/>
              <a:gd name="connsiteY1" fmla="*/ 0 h 482400"/>
              <a:gd name="connsiteX2" fmla="*/ 3440398 w 3520800"/>
              <a:gd name="connsiteY2" fmla="*/ 0 h 482400"/>
              <a:gd name="connsiteX3" fmla="*/ 3520800 w 3520800"/>
              <a:gd name="connsiteY3" fmla="*/ 80402 h 482400"/>
              <a:gd name="connsiteX4" fmla="*/ 3520800 w 3520800"/>
              <a:gd name="connsiteY4" fmla="*/ 401998 h 482400"/>
              <a:gd name="connsiteX5" fmla="*/ 3440398 w 3520800"/>
              <a:gd name="connsiteY5" fmla="*/ 482400 h 482400"/>
              <a:gd name="connsiteX6" fmla="*/ 80402 w 3520800"/>
              <a:gd name="connsiteY6" fmla="*/ 482400 h 482400"/>
              <a:gd name="connsiteX7" fmla="*/ 0 w 3520800"/>
              <a:gd name="connsiteY7" fmla="*/ 401998 h 482400"/>
              <a:gd name="connsiteX8" fmla="*/ 0 w 3520800"/>
              <a:gd name="connsiteY8" fmla="*/ 80402 h 482400"/>
              <a:gd name="connsiteX0" fmla="*/ 187267 w 3708067"/>
              <a:gd name="connsiteY0" fmla="*/ 80402 h 482400"/>
              <a:gd name="connsiteX1" fmla="*/ 204706 w 3708067"/>
              <a:gd name="connsiteY1" fmla="*/ 25957 h 482400"/>
              <a:gd name="connsiteX2" fmla="*/ 267669 w 3708067"/>
              <a:gd name="connsiteY2" fmla="*/ 0 h 482400"/>
              <a:gd name="connsiteX3" fmla="*/ 3627665 w 3708067"/>
              <a:gd name="connsiteY3" fmla="*/ 0 h 482400"/>
              <a:gd name="connsiteX4" fmla="*/ 3708067 w 3708067"/>
              <a:gd name="connsiteY4" fmla="*/ 80402 h 482400"/>
              <a:gd name="connsiteX5" fmla="*/ 3708067 w 3708067"/>
              <a:gd name="connsiteY5" fmla="*/ 401998 h 482400"/>
              <a:gd name="connsiteX6" fmla="*/ 3627665 w 3708067"/>
              <a:gd name="connsiteY6" fmla="*/ 482400 h 482400"/>
              <a:gd name="connsiteX7" fmla="*/ 267669 w 3708067"/>
              <a:gd name="connsiteY7" fmla="*/ 482400 h 482400"/>
              <a:gd name="connsiteX8" fmla="*/ 187267 w 3708067"/>
              <a:gd name="connsiteY8" fmla="*/ 401998 h 482400"/>
              <a:gd name="connsiteX9" fmla="*/ 187267 w 3708067"/>
              <a:gd name="connsiteY9" fmla="*/ 80402 h 482400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0 w 3520800"/>
              <a:gd name="connsiteY0" fmla="*/ 80739 h 482737"/>
              <a:gd name="connsiteX1" fmla="*/ 17439 w 3520800"/>
              <a:gd name="connsiteY1" fmla="*/ 26294 h 482737"/>
              <a:gd name="connsiteX2" fmla="*/ 80402 w 3520800"/>
              <a:gd name="connsiteY2" fmla="*/ 337 h 482737"/>
              <a:gd name="connsiteX3" fmla="*/ 3440398 w 3520800"/>
              <a:gd name="connsiteY3" fmla="*/ 337 h 482737"/>
              <a:gd name="connsiteX4" fmla="*/ 3520800 w 3520800"/>
              <a:gd name="connsiteY4" fmla="*/ 80739 h 482737"/>
              <a:gd name="connsiteX5" fmla="*/ 3520800 w 3520800"/>
              <a:gd name="connsiteY5" fmla="*/ 402335 h 482737"/>
              <a:gd name="connsiteX6" fmla="*/ 3440398 w 3520800"/>
              <a:gd name="connsiteY6" fmla="*/ 482737 h 482737"/>
              <a:gd name="connsiteX7" fmla="*/ 80402 w 3520800"/>
              <a:gd name="connsiteY7" fmla="*/ 482737 h 482737"/>
              <a:gd name="connsiteX8" fmla="*/ 0 w 3520800"/>
              <a:gd name="connsiteY8" fmla="*/ 402335 h 482737"/>
              <a:gd name="connsiteX9" fmla="*/ 0 w 3520800"/>
              <a:gd name="connsiteY9" fmla="*/ 80739 h 482737"/>
              <a:gd name="connsiteX0" fmla="*/ 193403 w 3714203"/>
              <a:gd name="connsiteY0" fmla="*/ 80402 h 482400"/>
              <a:gd name="connsiteX1" fmla="*/ 194173 w 3714203"/>
              <a:gd name="connsiteY1" fmla="*/ 16432 h 482400"/>
              <a:gd name="connsiteX2" fmla="*/ 273805 w 3714203"/>
              <a:gd name="connsiteY2" fmla="*/ 0 h 482400"/>
              <a:gd name="connsiteX3" fmla="*/ 3633801 w 3714203"/>
              <a:gd name="connsiteY3" fmla="*/ 0 h 482400"/>
              <a:gd name="connsiteX4" fmla="*/ 3714203 w 3714203"/>
              <a:gd name="connsiteY4" fmla="*/ 80402 h 482400"/>
              <a:gd name="connsiteX5" fmla="*/ 3714203 w 3714203"/>
              <a:gd name="connsiteY5" fmla="*/ 401998 h 482400"/>
              <a:gd name="connsiteX6" fmla="*/ 3633801 w 3714203"/>
              <a:gd name="connsiteY6" fmla="*/ 482400 h 482400"/>
              <a:gd name="connsiteX7" fmla="*/ 273805 w 3714203"/>
              <a:gd name="connsiteY7" fmla="*/ 482400 h 482400"/>
              <a:gd name="connsiteX8" fmla="*/ 193403 w 3714203"/>
              <a:gd name="connsiteY8" fmla="*/ 401998 h 482400"/>
              <a:gd name="connsiteX9" fmla="*/ 193403 w 3714203"/>
              <a:gd name="connsiteY9" fmla="*/ 80402 h 48240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6007 w 3526807"/>
              <a:gd name="connsiteY0" fmla="*/ 80832 h 482830"/>
              <a:gd name="connsiteX1" fmla="*/ 6777 w 3526807"/>
              <a:gd name="connsiteY1" fmla="*/ 16862 h 482830"/>
              <a:gd name="connsiteX2" fmla="*/ 86409 w 3526807"/>
              <a:gd name="connsiteY2" fmla="*/ 430 h 482830"/>
              <a:gd name="connsiteX3" fmla="*/ 3446405 w 3526807"/>
              <a:gd name="connsiteY3" fmla="*/ 430 h 482830"/>
              <a:gd name="connsiteX4" fmla="*/ 3526807 w 3526807"/>
              <a:gd name="connsiteY4" fmla="*/ 80832 h 482830"/>
              <a:gd name="connsiteX5" fmla="*/ 3526807 w 3526807"/>
              <a:gd name="connsiteY5" fmla="*/ 402428 h 482830"/>
              <a:gd name="connsiteX6" fmla="*/ 3446405 w 3526807"/>
              <a:gd name="connsiteY6" fmla="*/ 482830 h 482830"/>
              <a:gd name="connsiteX7" fmla="*/ 86409 w 3526807"/>
              <a:gd name="connsiteY7" fmla="*/ 482830 h 482830"/>
              <a:gd name="connsiteX8" fmla="*/ 6007 w 3526807"/>
              <a:gd name="connsiteY8" fmla="*/ 402428 h 482830"/>
              <a:gd name="connsiteX9" fmla="*/ 6007 w 3526807"/>
              <a:gd name="connsiteY9" fmla="*/ 80832 h 482830"/>
              <a:gd name="connsiteX0" fmla="*/ 10292 w 3531092"/>
              <a:gd name="connsiteY0" fmla="*/ 81330 h 483328"/>
              <a:gd name="connsiteX1" fmla="*/ 11062 w 3531092"/>
              <a:gd name="connsiteY1" fmla="*/ 17360 h 483328"/>
              <a:gd name="connsiteX2" fmla="*/ 90694 w 3531092"/>
              <a:gd name="connsiteY2" fmla="*/ 928 h 483328"/>
              <a:gd name="connsiteX3" fmla="*/ 3450690 w 3531092"/>
              <a:gd name="connsiteY3" fmla="*/ 928 h 483328"/>
              <a:gd name="connsiteX4" fmla="*/ 3531092 w 3531092"/>
              <a:gd name="connsiteY4" fmla="*/ 81330 h 483328"/>
              <a:gd name="connsiteX5" fmla="*/ 3531092 w 3531092"/>
              <a:gd name="connsiteY5" fmla="*/ 402926 h 483328"/>
              <a:gd name="connsiteX6" fmla="*/ 3450690 w 3531092"/>
              <a:gd name="connsiteY6" fmla="*/ 483328 h 483328"/>
              <a:gd name="connsiteX7" fmla="*/ 90694 w 3531092"/>
              <a:gd name="connsiteY7" fmla="*/ 483328 h 483328"/>
              <a:gd name="connsiteX8" fmla="*/ 10292 w 3531092"/>
              <a:gd name="connsiteY8" fmla="*/ 402926 h 483328"/>
              <a:gd name="connsiteX9" fmla="*/ 10292 w 3531092"/>
              <a:gd name="connsiteY9" fmla="*/ 81330 h 483328"/>
              <a:gd name="connsiteX0" fmla="*/ 10297 w 3531097"/>
              <a:gd name="connsiteY0" fmla="*/ 80402 h 482400"/>
              <a:gd name="connsiteX1" fmla="*/ 11067 w 3531097"/>
              <a:gd name="connsiteY1" fmla="*/ 16432 h 482400"/>
              <a:gd name="connsiteX2" fmla="*/ 90699 w 3531097"/>
              <a:gd name="connsiteY2" fmla="*/ 0 h 482400"/>
              <a:gd name="connsiteX3" fmla="*/ 3450695 w 3531097"/>
              <a:gd name="connsiteY3" fmla="*/ 0 h 482400"/>
              <a:gd name="connsiteX4" fmla="*/ 3531097 w 3531097"/>
              <a:gd name="connsiteY4" fmla="*/ 80402 h 482400"/>
              <a:gd name="connsiteX5" fmla="*/ 3531097 w 3531097"/>
              <a:gd name="connsiteY5" fmla="*/ 401998 h 482400"/>
              <a:gd name="connsiteX6" fmla="*/ 3450695 w 3531097"/>
              <a:gd name="connsiteY6" fmla="*/ 482400 h 482400"/>
              <a:gd name="connsiteX7" fmla="*/ 90699 w 3531097"/>
              <a:gd name="connsiteY7" fmla="*/ 482400 h 482400"/>
              <a:gd name="connsiteX8" fmla="*/ 10297 w 3531097"/>
              <a:gd name="connsiteY8" fmla="*/ 401998 h 482400"/>
              <a:gd name="connsiteX9" fmla="*/ 10297 w 3531097"/>
              <a:gd name="connsiteY9" fmla="*/ 80402 h 482400"/>
              <a:gd name="connsiteX0" fmla="*/ 5633 w 3526433"/>
              <a:gd name="connsiteY0" fmla="*/ 80402 h 482400"/>
              <a:gd name="connsiteX1" fmla="*/ 6403 w 3526433"/>
              <a:gd name="connsiteY1" fmla="*/ 16432 h 482400"/>
              <a:gd name="connsiteX2" fmla="*/ 86035 w 3526433"/>
              <a:gd name="connsiteY2" fmla="*/ 0 h 482400"/>
              <a:gd name="connsiteX3" fmla="*/ 3446031 w 3526433"/>
              <a:gd name="connsiteY3" fmla="*/ 0 h 482400"/>
              <a:gd name="connsiteX4" fmla="*/ 3526433 w 3526433"/>
              <a:gd name="connsiteY4" fmla="*/ 80402 h 482400"/>
              <a:gd name="connsiteX5" fmla="*/ 3526433 w 3526433"/>
              <a:gd name="connsiteY5" fmla="*/ 401998 h 482400"/>
              <a:gd name="connsiteX6" fmla="*/ 3446031 w 3526433"/>
              <a:gd name="connsiteY6" fmla="*/ 482400 h 482400"/>
              <a:gd name="connsiteX7" fmla="*/ 86035 w 3526433"/>
              <a:gd name="connsiteY7" fmla="*/ 482400 h 482400"/>
              <a:gd name="connsiteX8" fmla="*/ 5633 w 3526433"/>
              <a:gd name="connsiteY8" fmla="*/ 401998 h 482400"/>
              <a:gd name="connsiteX9" fmla="*/ 5633 w 3526433"/>
              <a:gd name="connsiteY9" fmla="*/ 80402 h 482400"/>
              <a:gd name="connsiteX0" fmla="*/ 619 w 3521419"/>
              <a:gd name="connsiteY0" fmla="*/ 93422 h 495420"/>
              <a:gd name="connsiteX1" fmla="*/ 1389 w 3521419"/>
              <a:gd name="connsiteY1" fmla="*/ 29452 h 495420"/>
              <a:gd name="connsiteX2" fmla="*/ 81021 w 3521419"/>
              <a:gd name="connsiteY2" fmla="*/ 13020 h 495420"/>
              <a:gd name="connsiteX3" fmla="*/ 3441017 w 3521419"/>
              <a:gd name="connsiteY3" fmla="*/ 13020 h 495420"/>
              <a:gd name="connsiteX4" fmla="*/ 3521419 w 3521419"/>
              <a:gd name="connsiteY4" fmla="*/ 93422 h 495420"/>
              <a:gd name="connsiteX5" fmla="*/ 3521419 w 3521419"/>
              <a:gd name="connsiteY5" fmla="*/ 415018 h 495420"/>
              <a:gd name="connsiteX6" fmla="*/ 3441017 w 3521419"/>
              <a:gd name="connsiteY6" fmla="*/ 495420 h 495420"/>
              <a:gd name="connsiteX7" fmla="*/ 81021 w 3521419"/>
              <a:gd name="connsiteY7" fmla="*/ 495420 h 495420"/>
              <a:gd name="connsiteX8" fmla="*/ 619 w 3521419"/>
              <a:gd name="connsiteY8" fmla="*/ 415018 h 495420"/>
              <a:gd name="connsiteX9" fmla="*/ 619 w 3521419"/>
              <a:gd name="connsiteY9" fmla="*/ 93422 h 495420"/>
              <a:gd name="connsiteX0" fmla="*/ 625 w 3521425"/>
              <a:gd name="connsiteY0" fmla="*/ 80402 h 482400"/>
              <a:gd name="connsiteX1" fmla="*/ 1395 w 3521425"/>
              <a:gd name="connsiteY1" fmla="*/ 16432 h 482400"/>
              <a:gd name="connsiteX2" fmla="*/ 81027 w 3521425"/>
              <a:gd name="connsiteY2" fmla="*/ 0 h 482400"/>
              <a:gd name="connsiteX3" fmla="*/ 3441023 w 3521425"/>
              <a:gd name="connsiteY3" fmla="*/ 0 h 482400"/>
              <a:gd name="connsiteX4" fmla="*/ 3521425 w 3521425"/>
              <a:gd name="connsiteY4" fmla="*/ 80402 h 482400"/>
              <a:gd name="connsiteX5" fmla="*/ 3521425 w 3521425"/>
              <a:gd name="connsiteY5" fmla="*/ 401998 h 482400"/>
              <a:gd name="connsiteX6" fmla="*/ 3441023 w 3521425"/>
              <a:gd name="connsiteY6" fmla="*/ 482400 h 482400"/>
              <a:gd name="connsiteX7" fmla="*/ 81027 w 3521425"/>
              <a:gd name="connsiteY7" fmla="*/ 482400 h 482400"/>
              <a:gd name="connsiteX8" fmla="*/ 625 w 3521425"/>
              <a:gd name="connsiteY8" fmla="*/ 401998 h 482400"/>
              <a:gd name="connsiteX9" fmla="*/ 625 w 3521425"/>
              <a:gd name="connsiteY9" fmla="*/ 80402 h 4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1425" h="482400">
                <a:moveTo>
                  <a:pt x="625" y="80402"/>
                </a:moveTo>
                <a:cubicBezTo>
                  <a:pt x="753" y="16141"/>
                  <a:pt x="-99" y="27450"/>
                  <a:pt x="1395" y="16432"/>
                </a:cubicBezTo>
                <a:cubicBezTo>
                  <a:pt x="3941" y="-2347"/>
                  <a:pt x="-23185" y="735"/>
                  <a:pt x="81027" y="0"/>
                </a:cubicBezTo>
                <a:lnTo>
                  <a:pt x="3441023" y="0"/>
                </a:lnTo>
                <a:cubicBezTo>
                  <a:pt x="3485428" y="0"/>
                  <a:pt x="3521425" y="35997"/>
                  <a:pt x="3521425" y="80402"/>
                </a:cubicBezTo>
                <a:lnTo>
                  <a:pt x="3521425" y="401998"/>
                </a:lnTo>
                <a:cubicBezTo>
                  <a:pt x="3521425" y="446403"/>
                  <a:pt x="3485428" y="482400"/>
                  <a:pt x="3441023" y="482400"/>
                </a:cubicBezTo>
                <a:lnTo>
                  <a:pt x="81027" y="482400"/>
                </a:lnTo>
                <a:cubicBezTo>
                  <a:pt x="36622" y="482400"/>
                  <a:pt x="625" y="446403"/>
                  <a:pt x="625" y="401998"/>
                </a:cubicBezTo>
                <a:lnTo>
                  <a:pt x="625" y="80402"/>
                </a:lnTo>
                <a:close/>
              </a:path>
            </a:pathLst>
          </a:cu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Jakob: Write issues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5C605200-F894-EF2C-A99F-6993A167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2" y="396982"/>
            <a:ext cx="9202625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Contribution examples</a:t>
            </a:r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1A1462F-76AA-25FC-B224-6F4C2A083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8581" y="4981525"/>
            <a:ext cx="5380177" cy="16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C46DF6-5467-B39B-EB07-F23C7D0F0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sp>
        <p:nvSpPr>
          <p:cNvPr id="2" name="Tijdelijke aanduiding voor verticale tekst 1">
            <a:extLst>
              <a:ext uri="{FF2B5EF4-FFF2-40B4-BE49-F238E27FC236}">
                <a16:creationId xmlns:a16="http://schemas.microsoft.com/office/drawing/2014/main" id="{EEFC856E-8DF0-04DB-0EBD-27860DBF0C40}"/>
              </a:ext>
            </a:extLst>
          </p:cNvPr>
          <p:cNvSpPr txBox="1">
            <a:spLocks/>
          </p:cNvSpPr>
          <p:nvPr/>
        </p:nvSpPr>
        <p:spPr>
          <a:xfrm>
            <a:off x="481922" y="1528023"/>
            <a:ext cx="5180185" cy="431437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Bug reports /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Documentation</a:t>
            </a:r>
            <a:endParaRPr lang="en-US">
              <a:ea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 with vendor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Build your own plug-in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Code contributions</a:t>
            </a:r>
          </a:p>
          <a:p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C1712D4-E8DA-7DBE-D192-818B99E6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2" y="451513"/>
            <a:ext cx="9202625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Everybody is welcome to contribute!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F19C65F-F999-8041-8372-13629AACC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831" y="4487333"/>
            <a:ext cx="5380177" cy="16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661894-0206-2D0C-C4C0-1DC7F535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pic>
        <p:nvPicPr>
          <p:cNvPr id="4" name="Picture 2" descr="GitHub logo PNG">
            <a:hlinkClick r:id="rId4"/>
            <a:extLst>
              <a:ext uri="{FF2B5EF4-FFF2-40B4-BE49-F238E27FC236}">
                <a16:creationId xmlns:a16="http://schemas.microsoft.com/office/drawing/2014/main" id="{8AD259B7-13CA-CFA8-570C-0F476EC62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4" y="5426165"/>
            <a:ext cx="688788" cy="6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lack new logo Vector Logo - Download Free SVG Icon | Worldvectorlogo">
            <a:hlinkClick r:id="rId6"/>
            <a:extLst>
              <a:ext uri="{FF2B5EF4-FFF2-40B4-BE49-F238E27FC236}">
                <a16:creationId xmlns:a16="http://schemas.microsoft.com/office/drawing/2014/main" id="{E12D3104-FFB6-C064-1CC4-48EA63B17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76" y="5458842"/>
            <a:ext cx="659045" cy="6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ankcheque silhouet">
            <a:hlinkClick r:id="rId8"/>
            <a:extLst>
              <a:ext uri="{FF2B5EF4-FFF2-40B4-BE49-F238E27FC236}">
                <a16:creationId xmlns:a16="http://schemas.microsoft.com/office/drawing/2014/main" id="{704DB08F-F500-6053-D97E-AC6AAE5366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7787" y="5313359"/>
            <a:ext cx="914400" cy="914400"/>
          </a:xfrm>
          <a:prstGeom prst="rect">
            <a:avLst/>
          </a:prstGeom>
        </p:spPr>
      </p:pic>
      <p:pic>
        <p:nvPicPr>
          <p:cNvPr id="9" name="Picture 7" descr="@openscd">
            <a:hlinkClick r:id="rId11"/>
            <a:extLst>
              <a:ext uri="{FF2B5EF4-FFF2-40B4-BE49-F238E27FC236}">
                <a16:creationId xmlns:a16="http://schemas.microsoft.com/office/drawing/2014/main" id="{BB1DEBF4-6367-FEA1-8273-A933ED26A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844" y="5481368"/>
            <a:ext cx="658333" cy="66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2">
            <a:hlinkClick r:id="rId13"/>
            <a:extLst>
              <a:ext uri="{FF2B5EF4-FFF2-40B4-BE49-F238E27FC236}">
                <a16:creationId xmlns:a16="http://schemas.microsoft.com/office/drawing/2014/main" id="{594D58D0-B0CE-2A33-F0A3-429ED3DD87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864" y="5481368"/>
            <a:ext cx="595746" cy="578382"/>
          </a:xfrm>
          <a:prstGeom prst="rect">
            <a:avLst/>
          </a:prstGeom>
        </p:spPr>
      </p:pic>
      <p:sp>
        <p:nvSpPr>
          <p:cNvPr id="11" name="Titel 3">
            <a:extLst>
              <a:ext uri="{FF2B5EF4-FFF2-40B4-BE49-F238E27FC236}">
                <a16:creationId xmlns:a16="http://schemas.microsoft.com/office/drawing/2014/main" id="{AD97C716-2351-8219-FF6F-25C146CA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2" y="396982"/>
            <a:ext cx="9199867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Find out more!</a:t>
            </a:r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00F4E4-1D46-8A47-ACCD-3B7289F5EE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2" y="2169322"/>
            <a:ext cx="5982433" cy="914399"/>
          </a:xfrm>
          <a:prstGeom prst="rect">
            <a:avLst/>
          </a:prstGeom>
        </p:spPr>
      </p:pic>
      <p:sp>
        <p:nvSpPr>
          <p:cNvPr id="12" name="Tijdelijke aanduiding voor verticale tekst 1">
            <a:extLst>
              <a:ext uri="{FF2B5EF4-FFF2-40B4-BE49-F238E27FC236}">
                <a16:creationId xmlns:a16="http://schemas.microsoft.com/office/drawing/2014/main" id="{717859FC-8E3A-1EE6-3BAF-BF67F08F066B}"/>
              </a:ext>
            </a:extLst>
          </p:cNvPr>
          <p:cNvSpPr txBox="1">
            <a:spLocks/>
          </p:cNvSpPr>
          <p:nvPr/>
        </p:nvSpPr>
        <p:spPr>
          <a:xfrm>
            <a:off x="481922" y="3429001"/>
            <a:ext cx="11198569" cy="2358866"/>
          </a:xfrm>
          <a:prstGeom prst="rect">
            <a:avLst/>
          </a:prstGeom>
        </p:spPr>
        <p:txBody>
          <a:bodyPr vert="horz" lIns="0" tIns="0" rIns="0" bIns="0" numCol="2" spcCol="57600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hlinkClick r:id="rId16"/>
              </a:rPr>
              <a:t>www.lfenergy.org</a:t>
            </a:r>
            <a:endParaRPr lang="en-US" sz="4000"/>
          </a:p>
          <a:p>
            <a:pPr marL="0" indent="0">
              <a:buNone/>
            </a:pPr>
            <a:r>
              <a:rPr lang="en-US" sz="4000" err="1">
                <a:ea typeface="Open Sans"/>
                <a:cs typeface="Calibri Light"/>
              </a:rPr>
              <a:t>Demo.compas.energy</a:t>
            </a:r>
            <a:endParaRPr lang="en-US" sz="4000">
              <a:ea typeface="Open Sans"/>
              <a:cs typeface="Calibri Light"/>
            </a:endParaRPr>
          </a:p>
        </p:txBody>
      </p:sp>
      <p:pic>
        <p:nvPicPr>
          <p:cNvPr id="3" name="Afbeelding 7" descr="Afbeelding met tekst, klok, teken, vectorafbeeldingen&#10;&#10;Automatisch gegenereerde beschrijving">
            <a:hlinkClick r:id="rId17"/>
            <a:extLst>
              <a:ext uri="{FF2B5EF4-FFF2-40B4-BE49-F238E27FC236}">
                <a16:creationId xmlns:a16="http://schemas.microsoft.com/office/drawing/2014/main" id="{85C53767-E1C7-EEC5-014C-E0420E4DEE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76471" y="5500382"/>
            <a:ext cx="947058" cy="6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8D093-9F34-08B8-D09E-E6FCDFF6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Summary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EFFB47-485B-EB7E-D1BC-6FCEDB090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Virtualization leads to:</a:t>
            </a:r>
          </a:p>
          <a:p>
            <a:pPr lvl="1"/>
            <a:r>
              <a:rPr lang="en-US"/>
              <a:t>More flexibility</a:t>
            </a:r>
          </a:p>
          <a:p>
            <a:pPr lvl="1"/>
            <a:r>
              <a:rPr lang="en-US"/>
              <a:t>Less hardware complexity</a:t>
            </a:r>
          </a:p>
          <a:p>
            <a:pPr lvl="1"/>
            <a:endParaRPr lang="en-US"/>
          </a:p>
          <a:p>
            <a:r>
              <a:rPr lang="en-US"/>
              <a:t>Configuration is key</a:t>
            </a:r>
          </a:p>
          <a:p>
            <a:pPr lvl="1"/>
            <a:endParaRPr lang="en-US"/>
          </a:p>
          <a:p>
            <a:r>
              <a:rPr lang="en-US"/>
              <a:t>The open source concept can contribute by:</a:t>
            </a:r>
          </a:p>
          <a:p>
            <a:pPr lvl="1"/>
            <a:r>
              <a:rPr lang="en-US"/>
              <a:t>Shared investment</a:t>
            </a:r>
          </a:p>
          <a:p>
            <a:pPr lvl="1"/>
            <a:r>
              <a:rPr lang="en-US"/>
              <a:t>Low barrier for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12157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661894-0206-2D0C-C4C0-1DC7F535C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pic>
        <p:nvPicPr>
          <p:cNvPr id="3" name="Afbeelding 2" descr="Afbeelding met persoon, binnen, person&#10;&#10;Automatisch gegenereerde beschrijving">
            <a:extLst>
              <a:ext uri="{FF2B5EF4-FFF2-40B4-BE49-F238E27FC236}">
                <a16:creationId xmlns:a16="http://schemas.microsoft.com/office/drawing/2014/main" id="{F5B4E41D-913D-AEAD-0A6B-DB3BC5D0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909" y="3501316"/>
            <a:ext cx="1800727" cy="180072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2DB9559-6D3F-D8DA-4F2D-64D774F210DD}"/>
              </a:ext>
            </a:extLst>
          </p:cNvPr>
          <p:cNvSpPr txBox="1"/>
          <p:nvPr/>
        </p:nvSpPr>
        <p:spPr>
          <a:xfrm>
            <a:off x="9230753" y="5392101"/>
            <a:ext cx="29327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 sz="1600" err="1">
                <a:cs typeface="Calibri"/>
              </a:rPr>
              <a:t>To</a:t>
            </a:r>
            <a:r>
              <a:rPr lang="nl-NL" sz="1600">
                <a:cs typeface="Calibri"/>
              </a:rPr>
              <a:t> contact me:</a:t>
            </a:r>
          </a:p>
          <a:p>
            <a:pPr algn="r"/>
            <a:r>
              <a:rPr lang="nl-NL" sz="1600">
                <a:cs typeface="Calibri"/>
              </a:rPr>
              <a:t>Sander.jansen@alliander.com</a:t>
            </a:r>
          </a:p>
        </p:txBody>
      </p:sp>
      <p:pic>
        <p:nvPicPr>
          <p:cNvPr id="11" name="Afbeelding 10" descr="Afbeelding met buiten, verschillende, dag&#10;&#10;Automatisch gegenereerde beschrijving">
            <a:extLst>
              <a:ext uri="{FF2B5EF4-FFF2-40B4-BE49-F238E27FC236}">
                <a16:creationId xmlns:a16="http://schemas.microsoft.com/office/drawing/2014/main" id="{B62A23B2-BF64-5622-BBF0-23FDDF368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733" y="480060"/>
            <a:ext cx="8329506" cy="589788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10A50E7D-480E-4747-CE19-3F0AD32D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258" y="2320648"/>
            <a:ext cx="2477009" cy="388095"/>
          </a:xfrm>
        </p:spPr>
        <p:txBody>
          <a:bodyPr>
            <a:normAutofit fontScale="90000"/>
          </a:bodyPr>
          <a:lstStyle/>
          <a:p>
            <a:r>
              <a:rPr lang="nl-NL" b="1" err="1">
                <a:cs typeface="Calibri Light"/>
              </a:rPr>
              <a:t>Questions</a:t>
            </a:r>
            <a:r>
              <a:rPr lang="nl-NL" b="1">
                <a:cs typeface="Calibri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295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661894-0206-2D0C-C4C0-1DC7F535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pic>
        <p:nvPicPr>
          <p:cNvPr id="3" name="Afbeelding 2" descr="Afbeelding met persoon, binnen, person&#10;&#10;Automatisch gegenereerde beschrijving">
            <a:extLst>
              <a:ext uri="{FF2B5EF4-FFF2-40B4-BE49-F238E27FC236}">
                <a16:creationId xmlns:a16="http://schemas.microsoft.com/office/drawing/2014/main" id="{F5B4E41D-913D-AEAD-0A6B-DB3BC5D084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5149" y="2465304"/>
            <a:ext cx="1800727" cy="180072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2DB9559-6D3F-D8DA-4F2D-64D774F210DD}"/>
              </a:ext>
            </a:extLst>
          </p:cNvPr>
          <p:cNvSpPr txBox="1"/>
          <p:nvPr/>
        </p:nvSpPr>
        <p:spPr>
          <a:xfrm>
            <a:off x="8259913" y="4270042"/>
            <a:ext cx="38511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r"/>
            <a:r>
              <a:rPr lang="nl-NL" sz="1600">
                <a:ea typeface="+mn-lt"/>
                <a:cs typeface="+mn-lt"/>
              </a:rPr>
              <a:t>Ing </a:t>
            </a:r>
            <a:r>
              <a:rPr lang="nl-NL" sz="1600" b="1">
                <a:ea typeface="+mn-lt"/>
                <a:cs typeface="+mn-lt"/>
              </a:rPr>
              <a:t>Sander Jansen</a:t>
            </a:r>
            <a:endParaRPr lang="nl-NL" sz="1600" b="1">
              <a:cs typeface="Calibri"/>
            </a:endParaRPr>
          </a:p>
          <a:p>
            <a:pPr lvl="1" algn="r"/>
            <a:r>
              <a:rPr lang="nl-NL" sz="1600">
                <a:ea typeface="+mn-lt"/>
                <a:cs typeface="+mn-lt"/>
              </a:rPr>
              <a:t>Product Owner virtual </a:t>
            </a:r>
            <a:r>
              <a:rPr lang="nl-NL" sz="1600" err="1">
                <a:ea typeface="+mn-lt"/>
                <a:cs typeface="+mn-lt"/>
              </a:rPr>
              <a:t>substations</a:t>
            </a:r>
            <a:r>
              <a:rPr lang="nl-NL" sz="1600">
                <a:ea typeface="+mn-lt"/>
                <a:cs typeface="+mn-lt"/>
              </a:rPr>
              <a:t> </a:t>
            </a:r>
            <a:endParaRPr lang="nl-NL" sz="1600">
              <a:cs typeface="Calibri"/>
            </a:endParaRPr>
          </a:p>
          <a:p>
            <a:pPr lvl="1" algn="r"/>
            <a:endParaRPr lang="nl-NL" sz="1600">
              <a:ea typeface="+mn-lt"/>
              <a:cs typeface="+mn-lt"/>
            </a:endParaRPr>
          </a:p>
          <a:p>
            <a:pPr lvl="1" algn="r"/>
            <a:r>
              <a:rPr lang="nl-NL" sz="1600">
                <a:cs typeface="Calibri"/>
              </a:rPr>
              <a:t>Background in</a:t>
            </a:r>
          </a:p>
          <a:p>
            <a:pPr lvl="1" algn="r"/>
            <a:r>
              <a:rPr lang="nl-NL" sz="1600">
                <a:ea typeface="+mn-lt"/>
                <a:cs typeface="+mn-lt"/>
              </a:rPr>
              <a:t>Data </a:t>
            </a:r>
            <a:r>
              <a:rPr lang="nl-NL" sz="1600" err="1">
                <a:ea typeface="+mn-lt"/>
                <a:cs typeface="+mn-lt"/>
              </a:rPr>
              <a:t>architecture</a:t>
            </a:r>
            <a:endParaRPr lang="nl-NL" sz="1600">
              <a:cs typeface="Calibri"/>
            </a:endParaRPr>
          </a:p>
          <a:p>
            <a:pPr lvl="1" algn="r"/>
            <a:r>
              <a:rPr lang="nl-NL" sz="1600" err="1">
                <a:cs typeface="Calibri"/>
              </a:rPr>
              <a:t>Electrical</a:t>
            </a:r>
            <a:r>
              <a:rPr lang="nl-NL" sz="1600">
                <a:cs typeface="Calibri"/>
              </a:rPr>
              <a:t> engineering</a:t>
            </a:r>
          </a:p>
          <a:p>
            <a:endParaRPr lang="nl-NL" sz="1600">
              <a:cs typeface="Calibri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EF201D-4D62-F718-C5F7-CD5A6A433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933" y="836643"/>
            <a:ext cx="4285789" cy="506736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55B936-19D9-6317-96B1-BAEDD9F6C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0" y="4721646"/>
            <a:ext cx="2855290" cy="109612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10A50E7D-480E-4747-CE19-3F0AD32D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12" y="444314"/>
            <a:ext cx="9202625" cy="388095"/>
          </a:xfrm>
        </p:spPr>
        <p:txBody>
          <a:bodyPr>
            <a:normAutofit fontScale="90000"/>
          </a:bodyPr>
          <a:lstStyle/>
          <a:p>
            <a:r>
              <a:rPr lang="nl-NL" err="1">
                <a:cs typeface="Calibri Light"/>
              </a:rPr>
              <a:t>About</a:t>
            </a:r>
            <a:r>
              <a:rPr lang="nl-NL">
                <a:cs typeface="Calibri Light"/>
              </a:rPr>
              <a:t> Alliander and me</a:t>
            </a:r>
          </a:p>
        </p:txBody>
      </p:sp>
      <p:pic>
        <p:nvPicPr>
          <p:cNvPr id="8" name="Afbeelding 10" descr="Afbeelding met kaart&#10;&#10;Automatisch gegenereerde beschrijving">
            <a:extLst>
              <a:ext uri="{FF2B5EF4-FFF2-40B4-BE49-F238E27FC236}">
                <a16:creationId xmlns:a16="http://schemas.microsoft.com/office/drawing/2014/main" id="{FCD2C5C9-5EDE-D3AA-0203-339616F4F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86" t="9333" r="402" b="667"/>
          <a:stretch/>
        </p:blipFill>
        <p:spPr>
          <a:xfrm>
            <a:off x="704573" y="1210260"/>
            <a:ext cx="3121794" cy="32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2BD32C8-8242-5527-E58A-AC479245B711}"/>
              </a:ext>
            </a:extLst>
          </p:cNvPr>
          <p:cNvSpPr txBox="1"/>
          <p:nvPr/>
        </p:nvSpPr>
        <p:spPr>
          <a:xfrm>
            <a:off x="485245" y="1351393"/>
            <a:ext cx="6100916" cy="499284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Calibri Light"/>
              </a:rPr>
              <a:t>No separation between hardware and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Calibri Light"/>
              </a:rPr>
              <a:t>61850 engineering process varies</a:t>
            </a:r>
            <a:endParaRPr lang="en-US">
              <a:cs typeface="Calibri Ligh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61850 configuration tools are Desktop oriented</a:t>
            </a:r>
            <a:endParaRPr lang="en-US">
              <a:ea typeface="Open Sans"/>
              <a:cs typeface="Calibri Ligh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Limited choice in IED vendor agnostic SCL tools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/>
              <a:t>Vendor lock-in on hardware and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Calibri Light"/>
              </a:rPr>
              <a:t>Limited flexibility (e.g., limited SCL automation)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Calibri Light"/>
              </a:rPr>
              <a:t>No economy of scale with order sectors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Calibri Light"/>
              </a:rPr>
              <a:t>Complexity with a lot of devices</a:t>
            </a:r>
            <a:endParaRPr lang="en-US">
              <a:ea typeface="Open Sans"/>
            </a:endParaRPr>
          </a:p>
          <a:p>
            <a:pPr>
              <a:lnSpc>
                <a:spcPct val="200000"/>
              </a:lnSpc>
            </a:pPr>
            <a:endParaRPr lang="en-US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E4A6CE0-AD67-2AA2-D9A5-321D4BF1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5"/>
          <a:stretch/>
        </p:blipFill>
        <p:spPr>
          <a:xfrm>
            <a:off x="7865917" y="480060"/>
            <a:ext cx="3854155" cy="5907800"/>
          </a:xfrm>
          <a:prstGeom prst="rect">
            <a:avLst/>
          </a:prstGeom>
        </p:spPr>
      </p:pic>
      <p:sp>
        <p:nvSpPr>
          <p:cNvPr id="2" name="Titel 3">
            <a:extLst>
              <a:ext uri="{FF2B5EF4-FFF2-40B4-BE49-F238E27FC236}">
                <a16:creationId xmlns:a16="http://schemas.microsoft.com/office/drawing/2014/main" id="{D7C5263F-3263-A49C-8065-6AD47EB7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15" y="481649"/>
            <a:ext cx="9202625" cy="388095"/>
          </a:xfrm>
        </p:spPr>
        <p:txBody>
          <a:bodyPr>
            <a:normAutofit fontScale="90000"/>
          </a:bodyPr>
          <a:lstStyle/>
          <a:p>
            <a:r>
              <a:rPr lang="en-US">
                <a:ea typeface="Open Sans"/>
                <a:cs typeface="Calibri Light"/>
              </a:rPr>
              <a:t>The challenge in substation automation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268810-017C-4859-A148-D34B6029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7" y="1444626"/>
            <a:ext cx="9941259" cy="4275454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F9781101-CE13-B886-1C49-026ACD45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en-US">
                <a:ea typeface="Open Sans"/>
                <a:cs typeface="Calibri Light"/>
              </a:rPr>
              <a:t>Change ahead</a:t>
            </a:r>
            <a:endParaRPr lang="en-US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B22AC0A-1701-0CB0-3759-C18596C8B73C}"/>
              </a:ext>
            </a:extLst>
          </p:cNvPr>
          <p:cNvSpPr txBox="1"/>
          <p:nvPr/>
        </p:nvSpPr>
        <p:spPr>
          <a:xfrm>
            <a:off x="757251" y="1761630"/>
            <a:ext cx="6098582" cy="3434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Hard to find technical staff: Need for efficiency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More flexibility needed to coop with changes in the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/>
              <a:t>Increasing importance of 61850 to support multivendor / interchangeability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5EC89C1-6C0A-BF68-1D1F-36D27AEC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05" y="1781810"/>
            <a:ext cx="2313729" cy="28448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A30F7E5-638E-9F6B-EE72-D2E8EAAB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557" y="1781810"/>
            <a:ext cx="2371747" cy="284480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761AE9A-E2FE-FF35-81C4-9657683CDA9E}"/>
              </a:ext>
            </a:extLst>
          </p:cNvPr>
          <p:cNvSpPr txBox="1"/>
          <p:nvPr/>
        </p:nvSpPr>
        <p:spPr>
          <a:xfrm>
            <a:off x="7033223" y="4777263"/>
            <a:ext cx="2032038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1600">
                <a:solidFill>
                  <a:schemeClr val="tx2"/>
                </a:solidFill>
              </a:rPr>
              <a:t>Classic </a:t>
            </a:r>
            <a:r>
              <a:rPr lang="nl-NL" sz="1600" err="1">
                <a:solidFill>
                  <a:schemeClr val="tx2"/>
                </a:solidFill>
              </a:rPr>
              <a:t>consumption</a:t>
            </a:r>
            <a:r>
              <a:rPr lang="nl-NL" sz="1600">
                <a:solidFill>
                  <a:schemeClr val="tx2"/>
                </a:solidFill>
              </a:rPr>
              <a:t> </a:t>
            </a:r>
            <a:r>
              <a:rPr lang="nl-NL" sz="1600" err="1">
                <a:solidFill>
                  <a:schemeClr val="tx2"/>
                </a:solidFill>
              </a:rPr>
              <a:t>limitations</a:t>
            </a:r>
            <a:endParaRPr lang="nl-NL" sz="1600">
              <a:solidFill>
                <a:schemeClr val="tx2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FBC145A-5E86-6F4F-AD79-4CFB41A73E80}"/>
              </a:ext>
            </a:extLst>
          </p:cNvPr>
          <p:cNvSpPr txBox="1"/>
          <p:nvPr/>
        </p:nvSpPr>
        <p:spPr>
          <a:xfrm>
            <a:off x="9391123" y="4800627"/>
            <a:ext cx="2249181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nl-NL" sz="1600" err="1">
                <a:solidFill>
                  <a:schemeClr val="tx2"/>
                </a:solidFill>
              </a:rPr>
              <a:t>Grid</a:t>
            </a:r>
            <a:r>
              <a:rPr lang="nl-NL" sz="1600">
                <a:solidFill>
                  <a:schemeClr val="tx2"/>
                </a:solidFill>
              </a:rPr>
              <a:t> feed-in </a:t>
            </a:r>
            <a:r>
              <a:rPr lang="nl-NL" sz="1600" err="1">
                <a:solidFill>
                  <a:schemeClr val="tx2"/>
                </a:solidFill>
              </a:rPr>
              <a:t>limitations</a:t>
            </a:r>
            <a:endParaRPr lang="nl-NL" sz="1600">
              <a:solidFill>
                <a:schemeClr val="tx2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63AB2BF6-9A58-9F9B-4DB5-5C83337714E9}"/>
              </a:ext>
            </a:extLst>
          </p:cNvPr>
          <p:cNvSpPr txBox="1"/>
          <p:nvPr/>
        </p:nvSpPr>
        <p:spPr>
          <a:xfrm>
            <a:off x="5641221" y="5435133"/>
            <a:ext cx="7052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Capaciteitskaart elektriciteitsnet (netbeheernederland.nl)</a:t>
            </a:r>
            <a:endParaRPr lang="nl-N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7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8E790-CFCE-43B5-503B-564A41A2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Alliander system operations </a:t>
            </a:r>
            <a:r>
              <a:rPr lang="nl-NL" err="1"/>
              <a:t>architecture</a:t>
            </a:r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C1AD814-F2A3-393D-90B2-1D0C8CDB9EB0}"/>
              </a:ext>
            </a:extLst>
          </p:cNvPr>
          <p:cNvSpPr/>
          <p:nvPr/>
        </p:nvSpPr>
        <p:spPr>
          <a:xfrm>
            <a:off x="997569" y="5308380"/>
            <a:ext cx="8295250" cy="1108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Support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F5DCB84-292E-5DB5-F746-0FE808B4B87E}"/>
              </a:ext>
            </a:extLst>
          </p:cNvPr>
          <p:cNvSpPr/>
          <p:nvPr/>
        </p:nvSpPr>
        <p:spPr>
          <a:xfrm rot="2700000">
            <a:off x="1901165" y="5064166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255393C-7639-A3C9-D421-2CF18248692E}"/>
              </a:ext>
            </a:extLst>
          </p:cNvPr>
          <p:cNvSpPr/>
          <p:nvPr/>
        </p:nvSpPr>
        <p:spPr>
          <a:xfrm rot="2700000">
            <a:off x="4850650" y="5064168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3B4ED65-E19D-402F-0660-A7C1A39009E4}"/>
              </a:ext>
            </a:extLst>
          </p:cNvPr>
          <p:cNvSpPr/>
          <p:nvPr/>
        </p:nvSpPr>
        <p:spPr>
          <a:xfrm rot="2700000">
            <a:off x="8028062" y="5064169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97510D7-18E2-185F-EDC2-5067DF20EE46}"/>
              </a:ext>
            </a:extLst>
          </p:cNvPr>
          <p:cNvSpPr/>
          <p:nvPr/>
        </p:nvSpPr>
        <p:spPr>
          <a:xfrm>
            <a:off x="1076114" y="5424591"/>
            <a:ext cx="3098305" cy="91713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06C835A-F41D-0CED-700C-6CAA732E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83" y="5516330"/>
            <a:ext cx="2248977" cy="758427"/>
          </a:xfrm>
          <a:prstGeom prst="rect">
            <a:avLst/>
          </a:prstGeom>
        </p:spPr>
      </p:pic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C8755BF9-B7FB-E0AE-F144-60DE9DEB2631}"/>
              </a:ext>
            </a:extLst>
          </p:cNvPr>
          <p:cNvSpPr/>
          <p:nvPr/>
        </p:nvSpPr>
        <p:spPr>
          <a:xfrm>
            <a:off x="1087689" y="5428211"/>
            <a:ext cx="3098305" cy="917135"/>
          </a:xfrm>
          <a:prstGeom prst="roundRect">
            <a:avLst/>
          </a:prstGeom>
          <a:solidFill>
            <a:srgbClr val="7F7F7F">
              <a:alpha val="20000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Virtual Grid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2871328D-9747-C63C-A16C-069E17A8E5B1}"/>
              </a:ext>
            </a:extLst>
          </p:cNvPr>
          <p:cNvSpPr/>
          <p:nvPr/>
        </p:nvSpPr>
        <p:spPr>
          <a:xfrm>
            <a:off x="4420222" y="5423839"/>
            <a:ext cx="4736320" cy="6884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Autonomous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grid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management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00ABE028-1E4B-F272-0289-C7F01B903A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2711" y="5686781"/>
            <a:ext cx="994957" cy="162606"/>
          </a:xfrm>
          <a:prstGeom prst="rect">
            <a:avLst/>
          </a:prstGeom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EE2EF415-FCC9-4F1A-C8CC-9F1B4FA6CF9E}"/>
              </a:ext>
            </a:extLst>
          </p:cNvPr>
          <p:cNvSpPr/>
          <p:nvPr/>
        </p:nvSpPr>
        <p:spPr>
          <a:xfrm>
            <a:off x="997569" y="2975008"/>
            <a:ext cx="2670386" cy="21178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1. Creating integral view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49BB6F7E-009A-1609-7229-CD0E5A83D35E}"/>
              </a:ext>
            </a:extLst>
          </p:cNvPr>
          <p:cNvSpPr/>
          <p:nvPr/>
        </p:nvSpPr>
        <p:spPr>
          <a:xfrm>
            <a:off x="3824154" y="2975008"/>
            <a:ext cx="2670386" cy="21178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>
              <a:defRPr/>
            </a:pPr>
            <a:r>
              <a:rPr lang="en-US" sz="11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Determine problems and solutions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71CE156-3356-9141-F5DA-C0FF62A1356A}"/>
              </a:ext>
            </a:extLst>
          </p:cNvPr>
          <p:cNvSpPr/>
          <p:nvPr/>
        </p:nvSpPr>
        <p:spPr>
          <a:xfrm>
            <a:off x="6622433" y="2975008"/>
            <a:ext cx="2670386" cy="211783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>
              <a:defRPr/>
            </a:pPr>
            <a:r>
              <a:rPr lang="en-US" sz="1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Apply solutions (agents) </a:t>
            </a:r>
            <a:endParaRPr lang="en-US" sz="11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Open Sans"/>
              <a:cs typeface="Open Sans"/>
            </a:endParaRPr>
          </a:p>
          <a:p>
            <a:pPr algn="ctr">
              <a:defRPr/>
            </a:pPr>
            <a:r>
              <a:rPr lang="en-US" sz="1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en Sans"/>
                <a:cs typeface="Open Sans"/>
              </a:rPr>
              <a:t>&amp; verification</a:t>
            </a:r>
            <a:endParaRPr lang="en-US" sz="11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Open Sans"/>
              <a:cs typeface="Open Sans"/>
            </a:endParaRPr>
          </a:p>
        </p:txBody>
      </p:sp>
      <p:sp>
        <p:nvSpPr>
          <p:cNvPr id="21" name="Stroomdiagram: Ophalen 20">
            <a:extLst>
              <a:ext uri="{FF2B5EF4-FFF2-40B4-BE49-F238E27FC236}">
                <a16:creationId xmlns:a16="http://schemas.microsoft.com/office/drawing/2014/main" id="{FBE61888-729B-D5A9-3247-017A051F594E}"/>
              </a:ext>
            </a:extLst>
          </p:cNvPr>
          <p:cNvSpPr/>
          <p:nvPr/>
        </p:nvSpPr>
        <p:spPr>
          <a:xfrm rot="5400000">
            <a:off x="3106648" y="3575882"/>
            <a:ext cx="1185784" cy="240244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22" name="Stroomdiagram: Ophalen 21">
            <a:extLst>
              <a:ext uri="{FF2B5EF4-FFF2-40B4-BE49-F238E27FC236}">
                <a16:creationId xmlns:a16="http://schemas.microsoft.com/office/drawing/2014/main" id="{B914AA53-7CB8-92D8-47EA-B035C1C759D3}"/>
              </a:ext>
            </a:extLst>
          </p:cNvPr>
          <p:cNvSpPr/>
          <p:nvPr/>
        </p:nvSpPr>
        <p:spPr>
          <a:xfrm rot="5400000">
            <a:off x="5941968" y="3575882"/>
            <a:ext cx="1185784" cy="240244"/>
          </a:xfrm>
          <a:prstGeom prst="flowChartExtra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23" name="Stroomdiagram: Ophalen 22">
            <a:extLst>
              <a:ext uri="{FF2B5EF4-FFF2-40B4-BE49-F238E27FC236}">
                <a16:creationId xmlns:a16="http://schemas.microsoft.com/office/drawing/2014/main" id="{FDB1BAC9-C3C1-B9EA-CA7A-1A4828218B25}"/>
              </a:ext>
            </a:extLst>
          </p:cNvPr>
          <p:cNvSpPr/>
          <p:nvPr/>
        </p:nvSpPr>
        <p:spPr>
          <a:xfrm rot="5400000">
            <a:off x="8707698" y="3575882"/>
            <a:ext cx="1185784" cy="240244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6DE99A6D-54CF-9552-CA81-9A6A8C799CEF}"/>
              </a:ext>
            </a:extLst>
          </p:cNvPr>
          <p:cNvSpPr/>
          <p:nvPr/>
        </p:nvSpPr>
        <p:spPr>
          <a:xfrm>
            <a:off x="1124222" y="3596093"/>
            <a:ext cx="1102713" cy="1207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108000" rtlCol="0" anchor="t"/>
          <a:lstStyle/>
          <a:p>
            <a:pPr algn="ctr"/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Short Term Forecaster</a:t>
            </a:r>
          </a:p>
        </p:txBody>
      </p:sp>
      <p:pic>
        <p:nvPicPr>
          <p:cNvPr id="25" name="Picture 2" descr="@OpenSTEF">
            <a:extLst>
              <a:ext uri="{FF2B5EF4-FFF2-40B4-BE49-F238E27FC236}">
                <a16:creationId xmlns:a16="http://schemas.microsoft.com/office/drawing/2014/main" id="{6A5D5BE9-42D5-4639-0291-1ED7174C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0558" y="4086116"/>
            <a:ext cx="552649" cy="55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B40D3D0B-F6BD-66FC-7990-6699544A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174" y="4560397"/>
            <a:ext cx="1023421" cy="1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F85954EA-2024-506E-1AC7-6819A1A31D0C}"/>
              </a:ext>
            </a:extLst>
          </p:cNvPr>
          <p:cNvSpPr/>
          <p:nvPr/>
        </p:nvSpPr>
        <p:spPr>
          <a:xfrm>
            <a:off x="2366641" y="3596093"/>
            <a:ext cx="1102713" cy="1207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108000" rtlCol="0" anchor="t"/>
          <a:lstStyle/>
          <a:p>
            <a:pPr algn="ctr"/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State </a:t>
            </a:r>
          </a:p>
          <a:p>
            <a:pPr algn="ctr"/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Estimator</a:t>
            </a:r>
            <a:endParaRPr lang="nl-NL" sz="10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9238E80B-FAB1-DD09-9C40-0D7F19D5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6286" y="4559567"/>
            <a:ext cx="1023421" cy="1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C44A58FB-298D-7E24-0239-CD22831BB69D}"/>
              </a:ext>
            </a:extLst>
          </p:cNvPr>
          <p:cNvSpPr/>
          <p:nvPr/>
        </p:nvSpPr>
        <p:spPr>
          <a:xfrm>
            <a:off x="4031125" y="3610910"/>
            <a:ext cx="1102713" cy="1207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108000" rtlCol="0" anchor="t"/>
          <a:lstStyle/>
          <a:p>
            <a:pPr algn="ctr"/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Dynamic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</a:p>
          <a:p>
            <a:pPr algn="ctr"/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Safety &amp;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Contingency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</a:p>
          <a:p>
            <a:pPr algn="ctr"/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Assessment</a:t>
            </a:r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F47DA33D-DD53-7E58-F8FC-56E4BD4340AC}"/>
              </a:ext>
            </a:extLst>
          </p:cNvPr>
          <p:cNvSpPr/>
          <p:nvPr/>
        </p:nvSpPr>
        <p:spPr>
          <a:xfrm>
            <a:off x="5272471" y="3610910"/>
            <a:ext cx="1102713" cy="12074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108000" rtlCol="0" anchor="t"/>
          <a:lstStyle/>
          <a:p>
            <a:pPr algn="ctr"/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Solution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Fulfillment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Manager</a:t>
            </a:r>
          </a:p>
        </p:txBody>
      </p:sp>
      <p:pic>
        <p:nvPicPr>
          <p:cNvPr id="1024" name="Afbeelding 1023">
            <a:extLst>
              <a:ext uri="{FF2B5EF4-FFF2-40B4-BE49-F238E27FC236}">
                <a16:creationId xmlns:a16="http://schemas.microsoft.com/office/drawing/2014/main" id="{285B440C-C81B-2731-A9A9-8D10E1434F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1539" y="4281366"/>
            <a:ext cx="757326" cy="449445"/>
          </a:xfrm>
          <a:prstGeom prst="rect">
            <a:avLst/>
          </a:prstGeom>
        </p:spPr>
      </p:pic>
      <p:pic>
        <p:nvPicPr>
          <p:cNvPr id="1025" name="Picture 4" descr="De bronafbeelding bekijken">
            <a:extLst>
              <a:ext uri="{FF2B5EF4-FFF2-40B4-BE49-F238E27FC236}">
                <a16:creationId xmlns:a16="http://schemas.microsoft.com/office/drawing/2014/main" id="{446D011F-1364-4748-46A6-702832D4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320" y="4323493"/>
            <a:ext cx="451014" cy="45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hthoek: afgeronde hoeken 1035">
            <a:extLst>
              <a:ext uri="{FF2B5EF4-FFF2-40B4-BE49-F238E27FC236}">
                <a16:creationId xmlns:a16="http://schemas.microsoft.com/office/drawing/2014/main" id="{8B2EE6ED-E483-E2BC-7760-4C56DE5D1B17}"/>
              </a:ext>
            </a:extLst>
          </p:cNvPr>
          <p:cNvSpPr/>
          <p:nvPr/>
        </p:nvSpPr>
        <p:spPr>
          <a:xfrm>
            <a:off x="6713618" y="3614460"/>
            <a:ext cx="2442926" cy="377951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nl-NL" sz="1000" b="1" err="1">
                <a:solidFill>
                  <a:prstClr val="black">
                    <a:lumMod val="85000"/>
                    <a:lumOff val="15000"/>
                  </a:prstClr>
                </a:solidFill>
              </a:rPr>
              <a:t>Grid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solution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agents</a:t>
            </a:r>
            <a:endParaRPr lang="nl-NL" sz="10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37" name="Rechthoek: afgeronde hoeken 1036">
            <a:extLst>
              <a:ext uri="{FF2B5EF4-FFF2-40B4-BE49-F238E27FC236}">
                <a16:creationId xmlns:a16="http://schemas.microsoft.com/office/drawing/2014/main" id="{4FE02772-2244-056B-85B1-2D33788DBF44}"/>
              </a:ext>
            </a:extLst>
          </p:cNvPr>
          <p:cNvSpPr/>
          <p:nvPr/>
        </p:nvSpPr>
        <p:spPr>
          <a:xfrm>
            <a:off x="6713618" y="4048994"/>
            <a:ext cx="2442926" cy="3779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nl-NL" sz="1000" b="1">
                <a:solidFill>
                  <a:prstClr val="black">
                    <a:lumMod val="85000"/>
                    <a:lumOff val="15000"/>
                  </a:prstClr>
                </a:solidFill>
              </a:rPr>
              <a:t>Market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solution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agents</a:t>
            </a:r>
            <a:endParaRPr lang="nl-NL" sz="10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38" name="Rechthoek: afgeronde hoeken 1037">
            <a:extLst>
              <a:ext uri="{FF2B5EF4-FFF2-40B4-BE49-F238E27FC236}">
                <a16:creationId xmlns:a16="http://schemas.microsoft.com/office/drawing/2014/main" id="{7BA8981B-7C4A-0E73-ACDB-B888A348AE33}"/>
              </a:ext>
            </a:extLst>
          </p:cNvPr>
          <p:cNvSpPr/>
          <p:nvPr/>
        </p:nvSpPr>
        <p:spPr>
          <a:xfrm>
            <a:off x="6713617" y="4475244"/>
            <a:ext cx="2442925" cy="37795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nl-NL" sz="1000" b="1">
                <a:solidFill>
                  <a:prstClr val="black">
                    <a:lumMod val="85000"/>
                    <a:lumOff val="15000"/>
                  </a:prstClr>
                </a:solidFill>
              </a:rPr>
              <a:t>Customer</a:t>
            </a:r>
            <a:r>
              <a:rPr lang="nl-NL" sz="1000">
                <a:solidFill>
                  <a:prstClr val="black">
                    <a:lumMod val="85000"/>
                    <a:lumOff val="15000"/>
                  </a:prstClr>
                </a:solidFill>
              </a:rPr>
              <a:t> solution </a:t>
            </a:r>
            <a:r>
              <a:rPr lang="nl-NL" sz="1000" err="1">
                <a:solidFill>
                  <a:prstClr val="black">
                    <a:lumMod val="85000"/>
                    <a:lumOff val="15000"/>
                  </a:prstClr>
                </a:solidFill>
              </a:rPr>
              <a:t>agents</a:t>
            </a:r>
            <a:endParaRPr lang="nl-NL" sz="1000" b="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39" name="Picture 2" descr="GOPACS">
            <a:extLst>
              <a:ext uri="{FF2B5EF4-FFF2-40B4-BE49-F238E27FC236}">
                <a16:creationId xmlns:a16="http://schemas.microsoft.com/office/drawing/2014/main" id="{F3F5EA4B-2900-DF4B-2350-7B37E0FA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0981" y="4192920"/>
            <a:ext cx="656202" cy="10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hthoek 1042">
            <a:extLst>
              <a:ext uri="{FF2B5EF4-FFF2-40B4-BE49-F238E27FC236}">
                <a16:creationId xmlns:a16="http://schemas.microsoft.com/office/drawing/2014/main" id="{C7F54116-513C-6E53-36C2-B228268E6A6E}"/>
              </a:ext>
            </a:extLst>
          </p:cNvPr>
          <p:cNvSpPr/>
          <p:nvPr/>
        </p:nvSpPr>
        <p:spPr>
          <a:xfrm rot="2700000">
            <a:off x="1901165" y="2759646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044" name="Rechthoek 1043">
            <a:extLst>
              <a:ext uri="{FF2B5EF4-FFF2-40B4-BE49-F238E27FC236}">
                <a16:creationId xmlns:a16="http://schemas.microsoft.com/office/drawing/2014/main" id="{E4B22837-EF8B-0D62-60A2-3AC4EDFC83D0}"/>
              </a:ext>
            </a:extLst>
          </p:cNvPr>
          <p:cNvSpPr/>
          <p:nvPr/>
        </p:nvSpPr>
        <p:spPr>
          <a:xfrm rot="2700000">
            <a:off x="4850650" y="2759648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045" name="Rechthoek 1044">
            <a:extLst>
              <a:ext uri="{FF2B5EF4-FFF2-40B4-BE49-F238E27FC236}">
                <a16:creationId xmlns:a16="http://schemas.microsoft.com/office/drawing/2014/main" id="{EC176B2A-FA12-575B-7D28-2D883B37F580}"/>
              </a:ext>
            </a:extLst>
          </p:cNvPr>
          <p:cNvSpPr/>
          <p:nvPr/>
        </p:nvSpPr>
        <p:spPr>
          <a:xfrm rot="2700000">
            <a:off x="8028062" y="2759649"/>
            <a:ext cx="267251" cy="2672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JhengHei Light"/>
              <a:ea typeface="+mn-ea"/>
              <a:cs typeface="+mn-cs"/>
            </a:endParaRPr>
          </a:p>
        </p:txBody>
      </p:sp>
      <p:sp>
        <p:nvSpPr>
          <p:cNvPr id="1046" name="Rechthoek: afgeronde hoeken 1045">
            <a:extLst>
              <a:ext uri="{FF2B5EF4-FFF2-40B4-BE49-F238E27FC236}">
                <a16:creationId xmlns:a16="http://schemas.microsoft.com/office/drawing/2014/main" id="{6EF78FCE-F6CA-09D5-5B31-9678EAC263B0}"/>
              </a:ext>
            </a:extLst>
          </p:cNvPr>
          <p:cNvSpPr/>
          <p:nvPr/>
        </p:nvSpPr>
        <p:spPr>
          <a:xfrm>
            <a:off x="988826" y="2372544"/>
            <a:ext cx="8303993" cy="37795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nl-NL" sz="1000" err="1">
                <a:solidFill>
                  <a:schemeClr val="tx1"/>
                </a:solidFill>
              </a:rPr>
              <a:t>Process</a:t>
            </a:r>
            <a:r>
              <a:rPr lang="nl-NL" sz="1000">
                <a:solidFill>
                  <a:schemeClr val="tx1"/>
                </a:solidFill>
              </a:rPr>
              <a:t>/</a:t>
            </a:r>
            <a:r>
              <a:rPr lang="nl-NL" sz="1000" err="1">
                <a:solidFill>
                  <a:schemeClr val="tx1"/>
                </a:solidFill>
              </a:rPr>
              <a:t>progress</a:t>
            </a:r>
            <a:r>
              <a:rPr lang="nl-NL" sz="1000">
                <a:solidFill>
                  <a:schemeClr val="tx1"/>
                </a:solidFill>
              </a:rPr>
              <a:t> assistance</a:t>
            </a:r>
            <a:endParaRPr lang="nl-NL" sz="1000">
              <a:solidFill>
                <a:schemeClr val="tx1"/>
              </a:solidFill>
              <a:ea typeface="Open Sans"/>
              <a:cs typeface="Open Sans"/>
            </a:endParaRPr>
          </a:p>
        </p:txBody>
      </p:sp>
      <p:pic>
        <p:nvPicPr>
          <p:cNvPr id="1047" name="Picture 4" descr="OperatorFabric Logo">
            <a:extLst>
              <a:ext uri="{FF2B5EF4-FFF2-40B4-BE49-F238E27FC236}">
                <a16:creationId xmlns:a16="http://schemas.microsoft.com/office/drawing/2014/main" id="{ADE3E281-3C9D-BC3F-4996-9EEDC173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8771" y="2447372"/>
            <a:ext cx="1251007" cy="1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Afbeelding 1047">
            <a:extLst>
              <a:ext uri="{FF2B5EF4-FFF2-40B4-BE49-F238E27FC236}">
                <a16:creationId xmlns:a16="http://schemas.microsoft.com/office/drawing/2014/main" id="{63458DA1-FC8B-D10A-8E77-214D3ED3424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762" y="1436526"/>
            <a:ext cx="2262950" cy="1264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92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C46DF6-5467-B39B-EB07-F23C7D0F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82" y="6116320"/>
            <a:ext cx="2787605" cy="629236"/>
          </a:xfrm>
          <a:prstGeom prst="rect">
            <a:avLst/>
          </a:prstGeom>
        </p:spPr>
      </p:pic>
      <p:grpSp>
        <p:nvGrpSpPr>
          <p:cNvPr id="2" name="Groep 1">
            <a:extLst>
              <a:ext uri="{FF2B5EF4-FFF2-40B4-BE49-F238E27FC236}">
                <a16:creationId xmlns:a16="http://schemas.microsoft.com/office/drawing/2014/main" id="{5FF4B8CF-72E6-566A-2FDE-ECDFE9194838}"/>
              </a:ext>
            </a:extLst>
          </p:cNvPr>
          <p:cNvGrpSpPr/>
          <p:nvPr/>
        </p:nvGrpSpPr>
        <p:grpSpPr>
          <a:xfrm>
            <a:off x="224366" y="1491419"/>
            <a:ext cx="11342344" cy="4379988"/>
            <a:chOff x="429249" y="1299359"/>
            <a:chExt cx="8714751" cy="3365310"/>
          </a:xfrm>
        </p:grpSpPr>
        <p:pic>
          <p:nvPicPr>
            <p:cNvPr id="4" name="Tijdelijke aanduiding voor inhoud 3">
              <a:extLst>
                <a:ext uri="{FF2B5EF4-FFF2-40B4-BE49-F238E27FC236}">
                  <a16:creationId xmlns:a16="http://schemas.microsoft.com/office/drawing/2014/main" id="{9685DF0D-B695-7070-550D-0B329309C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9249" y="1299359"/>
              <a:ext cx="2397079" cy="3146425"/>
            </a:xfrm>
            <a:prstGeom prst="rect">
              <a:avLst/>
            </a:prstGeom>
          </p:spPr>
        </p:pic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6CFB86C-5902-DEEA-9F32-4C4CFFFDCE5F}"/>
                </a:ext>
              </a:extLst>
            </p:cNvPr>
            <p:cNvSpPr/>
            <p:nvPr/>
          </p:nvSpPr>
          <p:spPr>
            <a:xfrm>
              <a:off x="2826328" y="1739735"/>
              <a:ext cx="825334" cy="24225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Merging</a:t>
              </a: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 unit / IO / Digital instrument </a:t>
              </a:r>
              <a:r>
                <a:rPr kumimoji="0" lang="nl-NL" sz="10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transformer</a:t>
              </a:r>
              <a:b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</a:br>
              <a:endParaRPr kumimoji="0" lang="nl-NL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IEC 61869-13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</a:br>
              <a:r>
                <a:rPr kumimoji="0" lang="nl-NL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rPr>
                <a:t>IEC 61869-9</a:t>
              </a:r>
            </a:p>
          </p:txBody>
        </p:sp>
        <p:grpSp>
          <p:nvGrpSpPr>
            <p:cNvPr id="6" name="Groep 5">
              <a:extLst>
                <a:ext uri="{FF2B5EF4-FFF2-40B4-BE49-F238E27FC236}">
                  <a16:creationId xmlns:a16="http://schemas.microsoft.com/office/drawing/2014/main" id="{F167611A-C4B5-FB17-D1FD-F24A8D775E9C}"/>
                </a:ext>
              </a:extLst>
            </p:cNvPr>
            <p:cNvGrpSpPr/>
            <p:nvPr/>
          </p:nvGrpSpPr>
          <p:grpSpPr>
            <a:xfrm>
              <a:off x="4390398" y="1739735"/>
              <a:ext cx="1416635" cy="1389413"/>
              <a:chOff x="4390398" y="1739735"/>
              <a:chExt cx="1416635" cy="1389413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30CE740F-D809-D263-1A8C-6E38F292B62B}"/>
                  </a:ext>
                </a:extLst>
              </p:cNvPr>
              <p:cNvSpPr/>
              <p:nvPr/>
            </p:nvSpPr>
            <p:spPr>
              <a:xfrm>
                <a:off x="4390398" y="1739735"/>
                <a:ext cx="1416635" cy="13894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F54B75D1-E152-CC4C-21CE-71FDF8982C1D}"/>
                  </a:ext>
                </a:extLst>
              </p:cNvPr>
              <p:cNvSpPr txBox="1"/>
              <p:nvPr/>
            </p:nvSpPr>
            <p:spPr>
              <a:xfrm>
                <a:off x="4462470" y="1816925"/>
                <a:ext cx="12742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Substation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functions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e.g</a:t>
                </a:r>
                <a:r>
                  <a:rPr kumimoji="0" lang="nl-NL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 </a:t>
                </a:r>
                <a:r>
                  <a:rPr kumimoji="0" lang="nl-NL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protection</a:t>
                </a:r>
                <a:endParaRPr kumimoji="0" lang="nl-NL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80C002B8-1C0F-8338-8381-AAE17677FB85}"/>
                </a:ext>
              </a:extLst>
            </p:cNvPr>
            <p:cNvGrpSpPr/>
            <p:nvPr/>
          </p:nvGrpSpPr>
          <p:grpSpPr>
            <a:xfrm>
              <a:off x="6534753" y="1737801"/>
              <a:ext cx="1209668" cy="1389413"/>
              <a:chOff x="6534753" y="1737801"/>
              <a:chExt cx="1209668" cy="1389413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8FA79DEE-DE57-8F6C-B335-D603216E6068}"/>
                  </a:ext>
                </a:extLst>
              </p:cNvPr>
              <p:cNvSpPr/>
              <p:nvPr/>
            </p:nvSpPr>
            <p:spPr>
              <a:xfrm>
                <a:off x="6534753" y="1737801"/>
                <a:ext cx="1209668" cy="13894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  <p:sp>
            <p:nvSpPr>
              <p:cNvPr id="38" name="Tekstvak 37">
                <a:extLst>
                  <a:ext uri="{FF2B5EF4-FFF2-40B4-BE49-F238E27FC236}">
                    <a16:creationId xmlns:a16="http://schemas.microsoft.com/office/drawing/2014/main" id="{00EC99DE-7D84-C0A9-459D-3D095A684965}"/>
                  </a:ext>
                </a:extLst>
              </p:cNvPr>
              <p:cNvSpPr txBox="1"/>
              <p:nvPr/>
            </p:nvSpPr>
            <p:spPr>
              <a:xfrm>
                <a:off x="6630923" y="1816925"/>
                <a:ext cx="1057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Gateway</a:t>
                </a:r>
              </a:p>
            </p:txBody>
          </p:sp>
          <p:pic>
            <p:nvPicPr>
              <p:cNvPr id="39" name="Afbeelding 38">
                <a:extLst>
                  <a:ext uri="{FF2B5EF4-FFF2-40B4-BE49-F238E27FC236}">
                    <a16:creationId xmlns:a16="http://schemas.microsoft.com/office/drawing/2014/main" id="{6E1A25FA-10D8-4DEF-3820-E178D3817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89812" y="2149023"/>
                <a:ext cx="1114054" cy="501324"/>
              </a:xfrm>
              <a:prstGeom prst="rect">
                <a:avLst/>
              </a:prstGeom>
            </p:spPr>
          </p:pic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88B841C0-7325-5A19-E9BE-8788EC2BEE0F}"/>
                </a:ext>
              </a:extLst>
            </p:cNvPr>
            <p:cNvGrpSpPr/>
            <p:nvPr/>
          </p:nvGrpSpPr>
          <p:grpSpPr>
            <a:xfrm>
              <a:off x="7744421" y="2091091"/>
              <a:ext cx="1399579" cy="682831"/>
              <a:chOff x="7744421" y="2091091"/>
              <a:chExt cx="1399579" cy="682831"/>
            </a:xfrm>
          </p:grpSpPr>
          <p:sp>
            <p:nvSpPr>
              <p:cNvPr id="35" name="Wolk 34">
                <a:extLst>
                  <a:ext uri="{FF2B5EF4-FFF2-40B4-BE49-F238E27FC236}">
                    <a16:creationId xmlns:a16="http://schemas.microsoft.com/office/drawing/2014/main" id="{5E288615-9104-F9B0-2D21-6908D5670E06}"/>
                  </a:ext>
                </a:extLst>
              </p:cNvPr>
              <p:cNvSpPr/>
              <p:nvPr/>
            </p:nvSpPr>
            <p:spPr>
              <a:xfrm>
                <a:off x="7930981" y="2091091"/>
                <a:ext cx="1213019" cy="682831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Central systems</a:t>
                </a:r>
              </a:p>
            </p:txBody>
          </p:sp>
          <p:cxnSp>
            <p:nvCxnSpPr>
              <p:cNvPr id="36" name="Rechte verbindingslijn met pijl 35">
                <a:extLst>
                  <a:ext uri="{FF2B5EF4-FFF2-40B4-BE49-F238E27FC236}">
                    <a16:creationId xmlns:a16="http://schemas.microsoft.com/office/drawing/2014/main" id="{096B03E5-98BF-699B-43FF-6C5569672D53}"/>
                  </a:ext>
                </a:extLst>
              </p:cNvPr>
              <p:cNvCxnSpPr>
                <a:cxnSpLocks/>
                <a:stCxn id="37" idx="3"/>
                <a:endCxn id="35" idx="2"/>
              </p:cNvCxnSpPr>
              <p:nvPr/>
            </p:nvCxnSpPr>
            <p:spPr>
              <a:xfrm flipV="1">
                <a:off x="7744421" y="2432507"/>
                <a:ext cx="190323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330744CC-445F-4CF8-918F-8913B0C30B15}"/>
                </a:ext>
              </a:extLst>
            </p:cNvPr>
            <p:cNvGrpSpPr/>
            <p:nvPr/>
          </p:nvGrpSpPr>
          <p:grpSpPr>
            <a:xfrm>
              <a:off x="3573913" y="2434442"/>
              <a:ext cx="894234" cy="520282"/>
              <a:chOff x="3573913" y="2434442"/>
              <a:chExt cx="894234" cy="520282"/>
            </a:xfrm>
          </p:grpSpPr>
          <p:cxnSp>
            <p:nvCxnSpPr>
              <p:cNvPr id="33" name="Rechte verbindingslijn met pijl 32">
                <a:extLst>
                  <a:ext uri="{FF2B5EF4-FFF2-40B4-BE49-F238E27FC236}">
                    <a16:creationId xmlns:a16="http://schemas.microsoft.com/office/drawing/2014/main" id="{7E45F46D-7CCB-E0D0-E333-FD32A7064AED}"/>
                  </a:ext>
                </a:extLst>
              </p:cNvPr>
              <p:cNvCxnSpPr>
                <a:cxnSpLocks/>
                <a:stCxn id="40" idx="1"/>
              </p:cNvCxnSpPr>
              <p:nvPr/>
            </p:nvCxnSpPr>
            <p:spPr>
              <a:xfrm flipH="1">
                <a:off x="3651664" y="2434442"/>
                <a:ext cx="73873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C9B2CD9F-8F69-7569-15FA-16DEB96F61F8}"/>
                  </a:ext>
                </a:extLst>
              </p:cNvPr>
              <p:cNvSpPr txBox="1"/>
              <p:nvPr/>
            </p:nvSpPr>
            <p:spPr>
              <a:xfrm>
                <a:off x="3573913" y="2493059"/>
                <a:ext cx="894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</a:t>
                </a:r>
                <a:r>
                  <a:rPr kumimoji="0" lang="nl-NL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processbus</a:t>
                </a:r>
                <a:endPara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12F1F583-FC02-00CF-2217-A9359A62B7F9}"/>
                </a:ext>
              </a:extLst>
            </p:cNvPr>
            <p:cNvGrpSpPr/>
            <p:nvPr/>
          </p:nvGrpSpPr>
          <p:grpSpPr>
            <a:xfrm>
              <a:off x="5690996" y="2432508"/>
              <a:ext cx="894234" cy="490139"/>
              <a:chOff x="5690996" y="2432508"/>
              <a:chExt cx="894234" cy="490139"/>
            </a:xfrm>
          </p:grpSpPr>
          <p:cxnSp>
            <p:nvCxnSpPr>
              <p:cNvPr id="31" name="Verbindingslijn: gebogen 30">
                <a:extLst>
                  <a:ext uri="{FF2B5EF4-FFF2-40B4-BE49-F238E27FC236}">
                    <a16:creationId xmlns:a16="http://schemas.microsoft.com/office/drawing/2014/main" id="{D69D0944-B4F1-071C-24B7-825B753E215C}"/>
                  </a:ext>
                </a:extLst>
              </p:cNvPr>
              <p:cNvCxnSpPr>
                <a:cxnSpLocks/>
                <a:stCxn id="40" idx="3"/>
                <a:endCxn id="37" idx="1"/>
              </p:cNvCxnSpPr>
              <p:nvPr/>
            </p:nvCxnSpPr>
            <p:spPr>
              <a:xfrm flipV="1">
                <a:off x="5807033" y="2432508"/>
                <a:ext cx="727720" cy="1934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kstvak 31">
                <a:extLst>
                  <a:ext uri="{FF2B5EF4-FFF2-40B4-BE49-F238E27FC236}">
                    <a16:creationId xmlns:a16="http://schemas.microsoft.com/office/drawing/2014/main" id="{F06A33E0-A665-50DF-CA74-BC11CF15353A}"/>
                  </a:ext>
                </a:extLst>
              </p:cNvPr>
              <p:cNvSpPr txBox="1"/>
              <p:nvPr/>
            </p:nvSpPr>
            <p:spPr>
              <a:xfrm>
                <a:off x="5690996" y="2460982"/>
                <a:ext cx="894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</a:t>
                </a:r>
                <a:r>
                  <a:rPr kumimoji="0" lang="nl-NL" sz="1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stationbus</a:t>
                </a:r>
                <a:endParaRPr kumimoji="0" lang="nl-NL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E5FD08D6-0648-2F33-F0AB-961566AE95F9}"/>
                </a:ext>
              </a:extLst>
            </p:cNvPr>
            <p:cNvGrpSpPr/>
            <p:nvPr/>
          </p:nvGrpSpPr>
          <p:grpSpPr>
            <a:xfrm>
              <a:off x="3651664" y="2773195"/>
              <a:ext cx="4885827" cy="1891474"/>
              <a:chOff x="3651664" y="2773195"/>
              <a:chExt cx="4885827" cy="1891474"/>
            </a:xfrm>
          </p:grpSpPr>
          <p:pic>
            <p:nvPicPr>
              <p:cNvPr id="24" name="Afbeelding 23" descr="Afbeelding met tekst&#10;&#10;Automatisch gegenereerde beschrijving">
                <a:extLst>
                  <a:ext uri="{FF2B5EF4-FFF2-40B4-BE49-F238E27FC236}">
                    <a16:creationId xmlns:a16="http://schemas.microsoft.com/office/drawing/2014/main" id="{05201FD8-747C-CC3C-0311-D4CF70F5C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2470" y="3998014"/>
                <a:ext cx="2247153" cy="666655"/>
              </a:xfrm>
              <a:prstGeom prst="rect">
                <a:avLst/>
              </a:prstGeom>
            </p:spPr>
          </p:pic>
          <p:sp>
            <p:nvSpPr>
              <p:cNvPr id="25" name="Tekstvak 24">
                <a:extLst>
                  <a:ext uri="{FF2B5EF4-FFF2-40B4-BE49-F238E27FC236}">
                    <a16:creationId xmlns:a16="http://schemas.microsoft.com/office/drawing/2014/main" id="{E121CD7D-9D42-88CC-D7CD-D4A3A22C3A4A}"/>
                  </a:ext>
                </a:extLst>
              </p:cNvPr>
              <p:cNvSpPr txBox="1"/>
              <p:nvPr/>
            </p:nvSpPr>
            <p:spPr>
              <a:xfrm>
                <a:off x="4150010" y="3644417"/>
                <a:ext cx="894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icrosoft JhengHei Light"/>
                    <a:ea typeface="+mn-ea"/>
                    <a:cs typeface="+mn-cs"/>
                  </a:rPr>
                  <a:t>61850 SCL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305692EC-6A11-3111-BD2F-EAFCDE20835A}"/>
                  </a:ext>
                </a:extLst>
              </p:cNvPr>
              <p:cNvGrpSpPr/>
              <p:nvPr/>
            </p:nvGrpSpPr>
            <p:grpSpPr>
              <a:xfrm>
                <a:off x="3651664" y="2773195"/>
                <a:ext cx="4885827" cy="1558147"/>
                <a:chOff x="3651664" y="2773195"/>
                <a:chExt cx="4885827" cy="1558147"/>
              </a:xfrm>
            </p:grpSpPr>
            <p:cxnSp>
              <p:nvCxnSpPr>
                <p:cNvPr id="27" name="Rechte verbindingslijn met pijl 26">
                  <a:extLst>
                    <a:ext uri="{FF2B5EF4-FFF2-40B4-BE49-F238E27FC236}">
                      <a16:creationId xmlns:a16="http://schemas.microsoft.com/office/drawing/2014/main" id="{592C7BF4-9996-49B9-3D7D-BB10905C6360}"/>
                    </a:ext>
                  </a:extLst>
                </p:cNvPr>
                <p:cNvCxnSpPr>
                  <a:cxnSpLocks/>
                  <a:stCxn id="24" idx="0"/>
                  <a:endCxn id="40" idx="2"/>
                </p:cNvCxnSpPr>
                <p:nvPr/>
              </p:nvCxnSpPr>
              <p:spPr>
                <a:xfrm flipH="1" flipV="1">
                  <a:off x="5098716" y="3129148"/>
                  <a:ext cx="487331" cy="8688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Rechte verbindingslijn met pijl 27">
                  <a:extLst>
                    <a:ext uri="{FF2B5EF4-FFF2-40B4-BE49-F238E27FC236}">
                      <a16:creationId xmlns:a16="http://schemas.microsoft.com/office/drawing/2014/main" id="{F31BFDC5-E14F-21F5-5F01-A32519385D7D}"/>
                    </a:ext>
                  </a:extLst>
                </p:cNvPr>
                <p:cNvCxnSpPr>
                  <a:cxnSpLocks/>
                  <a:stCxn id="24" idx="1"/>
                </p:cNvCxnSpPr>
                <p:nvPr/>
              </p:nvCxnSpPr>
              <p:spPr>
                <a:xfrm flipH="1" flipV="1">
                  <a:off x="3651664" y="3936670"/>
                  <a:ext cx="810806" cy="3946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Rechte verbindingslijn met pijl 28">
                  <a:extLst>
                    <a:ext uri="{FF2B5EF4-FFF2-40B4-BE49-F238E27FC236}">
                      <a16:creationId xmlns:a16="http://schemas.microsoft.com/office/drawing/2014/main" id="{AAE0AFEF-3B27-E13D-6FCB-01A8B000746F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6395049" y="3127214"/>
                  <a:ext cx="744538" cy="9789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met pijl 29">
                  <a:extLst>
                    <a:ext uri="{FF2B5EF4-FFF2-40B4-BE49-F238E27FC236}">
                      <a16:creationId xmlns:a16="http://schemas.microsoft.com/office/drawing/2014/main" id="{5FA0426E-3EC7-16B9-5093-E9D4DDE6AF84}"/>
                    </a:ext>
                  </a:extLst>
                </p:cNvPr>
                <p:cNvCxnSpPr>
                  <a:cxnSpLocks/>
                  <a:stCxn id="24" idx="3"/>
                  <a:endCxn id="35" idx="1"/>
                </p:cNvCxnSpPr>
                <p:nvPr/>
              </p:nvCxnSpPr>
              <p:spPr>
                <a:xfrm flipV="1">
                  <a:off x="6709623" y="2773195"/>
                  <a:ext cx="1827868" cy="1558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660A0D02-1766-EFE2-EDCF-5D0AAC6B3D9C}"/>
                </a:ext>
              </a:extLst>
            </p:cNvPr>
            <p:cNvSpPr/>
            <p:nvPr/>
          </p:nvSpPr>
          <p:spPr>
            <a:xfrm>
              <a:off x="1235869" y="2493059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786A4041-869F-260E-8B12-FFC234C50245}"/>
                </a:ext>
              </a:extLst>
            </p:cNvPr>
            <p:cNvSpPr/>
            <p:nvPr/>
          </p:nvSpPr>
          <p:spPr>
            <a:xfrm>
              <a:off x="1164431" y="2052528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C3D5387D-9D21-0AA4-3370-CAD76730ABD0}"/>
                </a:ext>
              </a:extLst>
            </p:cNvPr>
            <p:cNvSpPr/>
            <p:nvPr/>
          </p:nvSpPr>
          <p:spPr>
            <a:xfrm>
              <a:off x="1685342" y="2149023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AF6A86E-6D22-D30E-E370-83CC8EFFE729}"/>
                </a:ext>
              </a:extLst>
            </p:cNvPr>
            <p:cNvSpPr/>
            <p:nvPr/>
          </p:nvSpPr>
          <p:spPr>
            <a:xfrm>
              <a:off x="2031098" y="2676699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19B15FA5-A0E3-9ED9-503A-7A5BB1ECE986}"/>
                </a:ext>
              </a:extLst>
            </p:cNvPr>
            <p:cNvSpPr/>
            <p:nvPr/>
          </p:nvSpPr>
          <p:spPr>
            <a:xfrm>
              <a:off x="1218315" y="3423703"/>
              <a:ext cx="321917" cy="19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FF550EFD-6FB5-04B7-B410-26418D2B7CE3}"/>
                </a:ext>
              </a:extLst>
            </p:cNvPr>
            <p:cNvSpPr/>
            <p:nvPr/>
          </p:nvSpPr>
          <p:spPr>
            <a:xfrm>
              <a:off x="1567263" y="2514544"/>
              <a:ext cx="164307" cy="150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endParaRPr>
            </a:p>
          </p:txBody>
        </p:sp>
      </p:grpSp>
      <p:sp>
        <p:nvSpPr>
          <p:cNvPr id="43" name="Tekstvak 42">
            <a:extLst>
              <a:ext uri="{FF2B5EF4-FFF2-40B4-BE49-F238E27FC236}">
                <a16:creationId xmlns:a16="http://schemas.microsoft.com/office/drawing/2014/main" id="{88AA00E0-A9CE-3A15-9878-312CE6CDBBA1}"/>
              </a:ext>
            </a:extLst>
          </p:cNvPr>
          <p:cNvSpPr txBox="1"/>
          <p:nvPr/>
        </p:nvSpPr>
        <p:spPr>
          <a:xfrm>
            <a:off x="9552672" y="2266882"/>
            <a:ext cx="1163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/>
                <a:ea typeface="+mn-ea"/>
                <a:cs typeface="+mn-cs"/>
              </a:rPr>
              <a:t>61850</a:t>
            </a:r>
          </a:p>
        </p:txBody>
      </p:sp>
      <p:pic>
        <p:nvPicPr>
          <p:cNvPr id="45" name="Afbeelding 44" descr="Afbeelding met tekst&#10;&#10;Automatisch gegenereerde beschrijving">
            <a:extLst>
              <a:ext uri="{FF2B5EF4-FFF2-40B4-BE49-F238E27FC236}">
                <a16:creationId xmlns:a16="http://schemas.microsoft.com/office/drawing/2014/main" id="{39FDABF3-DB96-E051-B4FB-D2A8006DB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7" y="3303715"/>
            <a:ext cx="1583410" cy="475251"/>
          </a:xfrm>
          <a:prstGeom prst="rect">
            <a:avLst/>
          </a:prstGeom>
        </p:spPr>
      </p:pic>
      <p:pic>
        <p:nvPicPr>
          <p:cNvPr id="46" name="Afbeelding 45" descr="Afbeelding met tekst&#10;&#10;Automatisch gegenereerde beschrijving">
            <a:extLst>
              <a:ext uri="{FF2B5EF4-FFF2-40B4-BE49-F238E27FC236}">
                <a16:creationId xmlns:a16="http://schemas.microsoft.com/office/drawing/2014/main" id="{A2FBDF20-7776-E0B6-02C1-BE122852D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812" y="3461270"/>
            <a:ext cx="1209482" cy="363019"/>
          </a:xfrm>
          <a:prstGeom prst="rect">
            <a:avLst/>
          </a:prstGeom>
        </p:spPr>
      </p:pic>
      <p:sp>
        <p:nvSpPr>
          <p:cNvPr id="47" name="Titel 2">
            <a:extLst>
              <a:ext uri="{FF2B5EF4-FFF2-40B4-BE49-F238E27FC236}">
                <a16:creationId xmlns:a16="http://schemas.microsoft.com/office/drawing/2014/main" id="{96C54154-7FE1-27AB-C604-7B4E8E61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13" y="400050"/>
            <a:ext cx="9202625" cy="776793"/>
          </a:xfrm>
        </p:spPr>
        <p:txBody>
          <a:bodyPr>
            <a:normAutofit fontScale="90000"/>
          </a:bodyPr>
          <a:lstStyle/>
          <a:p>
            <a:r>
              <a:rPr lang="nl-NL"/>
              <a:t>LF Energy open source </a:t>
            </a:r>
            <a:r>
              <a:rPr lang="nl-NL" err="1"/>
              <a:t>substation</a:t>
            </a:r>
            <a:r>
              <a:rPr lang="nl-NL"/>
              <a:t> </a:t>
            </a:r>
            <a:r>
              <a:rPr lang="nl-NL" err="1"/>
              <a:t>architecture</a:t>
            </a:r>
            <a:endParaRPr lang="nl-NL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8BF660D6-8F85-56E6-9AC0-AB050F976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6208302"/>
            <a:ext cx="2913181" cy="4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6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5C8D-235E-2EBD-D1C6-D017BC61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What</a:t>
            </a:r>
            <a:r>
              <a:rPr lang="nl-NL"/>
              <a:t> is open source?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1C945B-1937-DAC9-9C06-4075F309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2800"/>
              <a:t>Open Source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1800"/>
              <a:t>is simply defined as a permissive IP license that enables shared investment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1800"/>
              <a:t>and leveraged development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lang="en-US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endParaRPr lang="en-US"/>
          </a:p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According to Wikipedia:</a:t>
            </a:r>
            <a:endParaRPr lang="en-US" b="0">
              <a:effectLst/>
            </a:endParaRPr>
          </a:p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Open source software (OSS) is a type of computer software in which source code is released under a license in which the copyright holder grants users the rights to study, change, and distribute the software to anyone and for any purpose. Open source software may be developed in a collaborative public manner.</a:t>
            </a:r>
            <a:endParaRPr lang="en-US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828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5;p155">
            <a:extLst>
              <a:ext uri="{FF2B5EF4-FFF2-40B4-BE49-F238E27FC236}">
                <a16:creationId xmlns:a16="http://schemas.microsoft.com/office/drawing/2014/main" id="{4392F712-54C9-796F-BAE8-F6323A96D406}"/>
              </a:ext>
            </a:extLst>
          </p:cNvPr>
          <p:cNvSpPr/>
          <p:nvPr/>
        </p:nvSpPr>
        <p:spPr>
          <a:xfrm>
            <a:off x="535010" y="2018659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716;p155">
            <a:extLst>
              <a:ext uri="{FF2B5EF4-FFF2-40B4-BE49-F238E27FC236}">
                <a16:creationId xmlns:a16="http://schemas.microsoft.com/office/drawing/2014/main" id="{2BF6A99A-5A89-EC9A-F06B-981B4FF9CA5B}"/>
              </a:ext>
            </a:extLst>
          </p:cNvPr>
          <p:cNvSpPr/>
          <p:nvPr/>
        </p:nvSpPr>
        <p:spPr>
          <a:xfrm>
            <a:off x="535010" y="2018662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Standardization on open technologies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717;p155">
            <a:extLst>
              <a:ext uri="{FF2B5EF4-FFF2-40B4-BE49-F238E27FC236}">
                <a16:creationId xmlns:a16="http://schemas.microsoft.com/office/drawing/2014/main" id="{0C2FF12B-BD0D-E560-C637-326B422CA744}"/>
              </a:ext>
            </a:extLst>
          </p:cNvPr>
          <p:cNvSpPr/>
          <p:nvPr/>
        </p:nvSpPr>
        <p:spPr>
          <a:xfrm>
            <a:off x="2874585" y="2018659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718;p155">
            <a:extLst>
              <a:ext uri="{FF2B5EF4-FFF2-40B4-BE49-F238E27FC236}">
                <a16:creationId xmlns:a16="http://schemas.microsoft.com/office/drawing/2014/main" id="{97A6EE71-5EE9-1ABC-DBF8-920457CA02FD}"/>
              </a:ext>
            </a:extLst>
          </p:cNvPr>
          <p:cNvSpPr/>
          <p:nvPr/>
        </p:nvSpPr>
        <p:spPr>
          <a:xfrm>
            <a:off x="2874585" y="2018662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Neutral environment for collaboration &amp; cross-pollination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9;p155">
            <a:extLst>
              <a:ext uri="{FF2B5EF4-FFF2-40B4-BE49-F238E27FC236}">
                <a16:creationId xmlns:a16="http://schemas.microsoft.com/office/drawing/2014/main" id="{7688F390-A832-AB36-622C-E0CEE92CF289}"/>
              </a:ext>
            </a:extLst>
          </p:cNvPr>
          <p:cNvSpPr/>
          <p:nvPr/>
        </p:nvSpPr>
        <p:spPr>
          <a:xfrm>
            <a:off x="5214160" y="2018659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20;p155">
            <a:extLst>
              <a:ext uri="{FF2B5EF4-FFF2-40B4-BE49-F238E27FC236}">
                <a16:creationId xmlns:a16="http://schemas.microsoft.com/office/drawing/2014/main" id="{A47107B3-C387-BCAE-5C4D-2AF273FB4E5A}"/>
              </a:ext>
            </a:extLst>
          </p:cNvPr>
          <p:cNvSpPr/>
          <p:nvPr/>
        </p:nvSpPr>
        <p:spPr>
          <a:xfrm>
            <a:off x="5214160" y="2018662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Innovation multiplier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721;p155">
            <a:extLst>
              <a:ext uri="{FF2B5EF4-FFF2-40B4-BE49-F238E27FC236}">
                <a16:creationId xmlns:a16="http://schemas.microsoft.com/office/drawing/2014/main" id="{78D22893-792D-79A7-C3EE-E984F371421C}"/>
              </a:ext>
            </a:extLst>
          </p:cNvPr>
          <p:cNvSpPr/>
          <p:nvPr/>
        </p:nvSpPr>
        <p:spPr>
          <a:xfrm>
            <a:off x="7553735" y="2018659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22;p155">
            <a:extLst>
              <a:ext uri="{FF2B5EF4-FFF2-40B4-BE49-F238E27FC236}">
                <a16:creationId xmlns:a16="http://schemas.microsoft.com/office/drawing/2014/main" id="{FBC73AAB-761A-42FD-5A8B-702402C9A1AC}"/>
              </a:ext>
            </a:extLst>
          </p:cNvPr>
          <p:cNvSpPr/>
          <p:nvPr/>
        </p:nvSpPr>
        <p:spPr>
          <a:xfrm>
            <a:off x="7553735" y="2018662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Enables better interoperability 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23;p155">
            <a:extLst>
              <a:ext uri="{FF2B5EF4-FFF2-40B4-BE49-F238E27FC236}">
                <a16:creationId xmlns:a16="http://schemas.microsoft.com/office/drawing/2014/main" id="{89AE271E-3BF9-A803-3823-8D4CB8D8BB31}"/>
              </a:ext>
            </a:extLst>
          </p:cNvPr>
          <p:cNvSpPr/>
          <p:nvPr/>
        </p:nvSpPr>
        <p:spPr>
          <a:xfrm>
            <a:off x="9893310" y="2018659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724;p155">
            <a:extLst>
              <a:ext uri="{FF2B5EF4-FFF2-40B4-BE49-F238E27FC236}">
                <a16:creationId xmlns:a16="http://schemas.microsoft.com/office/drawing/2014/main" id="{57191617-750F-3D3A-B388-9DA9D8177D2C}"/>
              </a:ext>
            </a:extLst>
          </p:cNvPr>
          <p:cNvSpPr/>
          <p:nvPr/>
        </p:nvSpPr>
        <p:spPr>
          <a:xfrm>
            <a:off x="9893310" y="2018662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Minimizes fragmentation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25;p155">
            <a:extLst>
              <a:ext uri="{FF2B5EF4-FFF2-40B4-BE49-F238E27FC236}">
                <a16:creationId xmlns:a16="http://schemas.microsoft.com/office/drawing/2014/main" id="{27172DCF-01DA-0A70-97E9-E342BA7ECEA0}"/>
              </a:ext>
            </a:extLst>
          </p:cNvPr>
          <p:cNvSpPr/>
          <p:nvPr/>
        </p:nvSpPr>
        <p:spPr>
          <a:xfrm>
            <a:off x="535010" y="3927834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26;p155">
            <a:extLst>
              <a:ext uri="{FF2B5EF4-FFF2-40B4-BE49-F238E27FC236}">
                <a16:creationId xmlns:a16="http://schemas.microsoft.com/office/drawing/2014/main" id="{E394A42B-27DB-7BDC-EBEB-4681392DB89E}"/>
              </a:ext>
            </a:extLst>
          </p:cNvPr>
          <p:cNvSpPr/>
          <p:nvPr/>
        </p:nvSpPr>
        <p:spPr>
          <a:xfrm>
            <a:off x="535010" y="3927837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Qualifies reference  architectures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727;p155">
            <a:extLst>
              <a:ext uri="{FF2B5EF4-FFF2-40B4-BE49-F238E27FC236}">
                <a16:creationId xmlns:a16="http://schemas.microsoft.com/office/drawing/2014/main" id="{DA3AD0AB-9F01-EA29-2C24-81C42917F87B}"/>
              </a:ext>
            </a:extLst>
          </p:cNvPr>
          <p:cNvSpPr/>
          <p:nvPr/>
        </p:nvSpPr>
        <p:spPr>
          <a:xfrm>
            <a:off x="2874585" y="3927834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28;p155">
            <a:extLst>
              <a:ext uri="{FF2B5EF4-FFF2-40B4-BE49-F238E27FC236}">
                <a16:creationId xmlns:a16="http://schemas.microsoft.com/office/drawing/2014/main" id="{CE575B73-3922-4307-296F-E143EF215811}"/>
              </a:ext>
            </a:extLst>
          </p:cNvPr>
          <p:cNvSpPr/>
          <p:nvPr/>
        </p:nvSpPr>
        <p:spPr>
          <a:xfrm>
            <a:off x="2874585" y="3927837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Lowers barriers to enter a new domain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729;p155">
            <a:extLst>
              <a:ext uri="{FF2B5EF4-FFF2-40B4-BE49-F238E27FC236}">
                <a16:creationId xmlns:a16="http://schemas.microsoft.com/office/drawing/2014/main" id="{51D8CD2D-04AF-19B0-C08A-A5C50D799992}"/>
              </a:ext>
            </a:extLst>
          </p:cNvPr>
          <p:cNvSpPr/>
          <p:nvPr/>
        </p:nvSpPr>
        <p:spPr>
          <a:xfrm>
            <a:off x="5214160" y="3927834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730;p155">
            <a:extLst>
              <a:ext uri="{FF2B5EF4-FFF2-40B4-BE49-F238E27FC236}">
                <a16:creationId xmlns:a16="http://schemas.microsoft.com/office/drawing/2014/main" id="{A863FD47-41D5-479B-613F-E22402928C2F}"/>
              </a:ext>
            </a:extLst>
          </p:cNvPr>
          <p:cNvSpPr/>
          <p:nvPr/>
        </p:nvSpPr>
        <p:spPr>
          <a:xfrm>
            <a:off x="5214160" y="3927837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Enables new business opportunities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731;p155">
            <a:extLst>
              <a:ext uri="{FF2B5EF4-FFF2-40B4-BE49-F238E27FC236}">
                <a16:creationId xmlns:a16="http://schemas.microsoft.com/office/drawing/2014/main" id="{9E7FFAA5-3758-9E50-3FEF-4EE519CD3A4E}"/>
              </a:ext>
            </a:extLst>
          </p:cNvPr>
          <p:cNvSpPr/>
          <p:nvPr/>
        </p:nvSpPr>
        <p:spPr>
          <a:xfrm>
            <a:off x="7553735" y="3927834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732;p155">
            <a:extLst>
              <a:ext uri="{FF2B5EF4-FFF2-40B4-BE49-F238E27FC236}">
                <a16:creationId xmlns:a16="http://schemas.microsoft.com/office/drawing/2014/main" id="{CA1D5F11-7836-4907-D51B-7BE3B54FCE38}"/>
              </a:ext>
            </a:extLst>
          </p:cNvPr>
          <p:cNvSpPr/>
          <p:nvPr/>
        </p:nvSpPr>
        <p:spPr>
          <a:xfrm>
            <a:off x="7553735" y="3927837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Leads to better products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733;p155">
            <a:extLst>
              <a:ext uri="{FF2B5EF4-FFF2-40B4-BE49-F238E27FC236}">
                <a16:creationId xmlns:a16="http://schemas.microsoft.com/office/drawing/2014/main" id="{4CC88B85-BC59-A117-4D11-8ED14A12E408}"/>
              </a:ext>
            </a:extLst>
          </p:cNvPr>
          <p:cNvSpPr/>
          <p:nvPr/>
        </p:nvSpPr>
        <p:spPr>
          <a:xfrm>
            <a:off x="9893310" y="3927834"/>
            <a:ext cx="1935300" cy="1527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highlight>
                <a:srgbClr val="168FD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734;p155">
            <a:extLst>
              <a:ext uri="{FF2B5EF4-FFF2-40B4-BE49-F238E27FC236}">
                <a16:creationId xmlns:a16="http://schemas.microsoft.com/office/drawing/2014/main" id="{DECDBED8-E64B-95C4-E45A-B08B1735DBF7}"/>
              </a:ext>
            </a:extLst>
          </p:cNvPr>
          <p:cNvSpPr/>
          <p:nvPr/>
        </p:nvSpPr>
        <p:spPr>
          <a:xfrm>
            <a:off x="9893310" y="3927837"/>
            <a:ext cx="1935300" cy="1527000"/>
          </a:xfrm>
          <a:prstGeom prst="rect">
            <a:avLst/>
          </a:prstGeom>
          <a:noFill/>
          <a:ln w="9525" cap="flat" cmpd="sng">
            <a:solidFill>
              <a:srgbClr val="168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Allows shared cost of development</a:t>
            </a:r>
            <a:endParaRPr sz="15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Titel 127">
            <a:extLst>
              <a:ext uri="{FF2B5EF4-FFF2-40B4-BE49-F238E27FC236}">
                <a16:creationId xmlns:a16="http://schemas.microsoft.com/office/drawing/2014/main" id="{316EC9EE-A796-92B6-4666-942C905E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990666" cy="1320800"/>
          </a:xfrm>
        </p:spPr>
        <p:txBody>
          <a:bodyPr>
            <a:normAutofit fontScale="90000"/>
          </a:bodyPr>
          <a:lstStyle/>
          <a:p>
            <a:r>
              <a:rPr lang="en-US" sz="4000">
                <a:sym typeface="Century Gothic"/>
              </a:rPr>
              <a:t>Open source software is a market accelerant</a:t>
            </a:r>
            <a:br>
              <a:rPr lang="en-US" sz="36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10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el 127">
            <a:extLst>
              <a:ext uri="{FF2B5EF4-FFF2-40B4-BE49-F238E27FC236}">
                <a16:creationId xmlns:a16="http://schemas.microsoft.com/office/drawing/2014/main" id="{316EC9EE-A796-92B6-4666-942C905E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990666" cy="1320800"/>
          </a:xfrm>
        </p:spPr>
        <p:txBody>
          <a:bodyPr>
            <a:normAutofit/>
          </a:bodyPr>
          <a:lstStyle/>
          <a:p>
            <a:r>
              <a:rPr lang="en-US" sz="4000">
                <a:sym typeface="Century Gothic"/>
              </a:rPr>
              <a:t>Open source &amp; Security</a:t>
            </a:r>
            <a:endParaRPr lang="nl-NL"/>
          </a:p>
        </p:txBody>
      </p:sp>
      <p:pic>
        <p:nvPicPr>
          <p:cNvPr id="2" name="Afbeelding 4">
            <a:extLst>
              <a:ext uri="{FF2B5EF4-FFF2-40B4-BE49-F238E27FC236}">
                <a16:creationId xmlns:a16="http://schemas.microsoft.com/office/drawing/2014/main" id="{7BCB5FDE-922A-FE90-85A5-D713E7A1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899139"/>
            <a:ext cx="7970043" cy="41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162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EBA81"/>
      </a:accent1>
      <a:accent2>
        <a:srgbClr val="0DAB76"/>
      </a:accent2>
      <a:accent3>
        <a:srgbClr val="0DAB76"/>
      </a:accent3>
      <a:accent4>
        <a:srgbClr val="C2FAE7"/>
      </a:accent4>
      <a:accent5>
        <a:srgbClr val="84ACB6"/>
      </a:accent5>
      <a:accent6>
        <a:srgbClr val="0A9B8A"/>
      </a:accent6>
      <a:hlink>
        <a:srgbClr val="06553A"/>
      </a:hlink>
      <a:folHlink>
        <a:srgbClr val="0070C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651</Words>
  <Application>Microsoft Office PowerPoint</Application>
  <PresentationFormat>Breedbeeld</PresentationFormat>
  <Paragraphs>163</Paragraphs>
  <Slides>17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17</vt:i4>
      </vt:variant>
    </vt:vector>
  </HeadingPairs>
  <TitlesOfParts>
    <vt:vector size="27" baseType="lpstr">
      <vt:lpstr>Microsoft JhengHei Light</vt:lpstr>
      <vt:lpstr>Arial</vt:lpstr>
      <vt:lpstr>Calibri</vt:lpstr>
      <vt:lpstr>Calibri Light</vt:lpstr>
      <vt:lpstr>Century Gothic</vt:lpstr>
      <vt:lpstr>Open Sans</vt:lpstr>
      <vt:lpstr>Trebuchet MS</vt:lpstr>
      <vt:lpstr>Wingdings 3</vt:lpstr>
      <vt:lpstr>Facet</vt:lpstr>
      <vt:lpstr>Custom Design</vt:lpstr>
      <vt:lpstr>PowerPoint-presentatie</vt:lpstr>
      <vt:lpstr>About Alliander and me</vt:lpstr>
      <vt:lpstr>The challenge in substation automation</vt:lpstr>
      <vt:lpstr>Change ahead</vt:lpstr>
      <vt:lpstr>Alliander system operations architecture</vt:lpstr>
      <vt:lpstr>LF Energy open source substation architecture</vt:lpstr>
      <vt:lpstr>What is open source?</vt:lpstr>
      <vt:lpstr>Open source software is a market accelerant </vt:lpstr>
      <vt:lpstr>Open source &amp; Security</vt:lpstr>
      <vt:lpstr>Open source in practice: LF Energy CoMPAS</vt:lpstr>
      <vt:lpstr>Current features</vt:lpstr>
      <vt:lpstr>Current CoMPAS / OpenSCD community</vt:lpstr>
      <vt:lpstr>Contribution examples</vt:lpstr>
      <vt:lpstr>Everybody is welcome to contribute!</vt:lpstr>
      <vt:lpstr>Find out more!</vt:lpstr>
      <vt:lpstr>Summary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2023-03-24T07:52:15Z</dcterms:created>
  <dcterms:modified xsi:type="dcterms:W3CDTF">2023-03-24T07:52:36Z</dcterms:modified>
  <cp:category/>
</cp:coreProperties>
</file>